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04" r:id="rId2"/>
    <p:sldId id="451" r:id="rId3"/>
    <p:sldId id="425" r:id="rId4"/>
    <p:sldId id="426" r:id="rId5"/>
    <p:sldId id="406" r:id="rId6"/>
    <p:sldId id="409" r:id="rId7"/>
    <p:sldId id="269" r:id="rId8"/>
    <p:sldId id="270" r:id="rId9"/>
    <p:sldId id="410" r:id="rId10"/>
    <p:sldId id="452" r:id="rId11"/>
    <p:sldId id="271" r:id="rId12"/>
    <p:sldId id="428" r:id="rId13"/>
    <p:sldId id="429" r:id="rId14"/>
    <p:sldId id="427" r:id="rId15"/>
    <p:sldId id="422" r:id="rId16"/>
    <p:sldId id="453" r:id="rId17"/>
    <p:sldId id="272" r:id="rId18"/>
    <p:sldId id="274" r:id="rId19"/>
    <p:sldId id="275" r:id="rId20"/>
    <p:sldId id="431" r:id="rId21"/>
    <p:sldId id="416" r:id="rId22"/>
    <p:sldId id="463" r:id="rId23"/>
    <p:sldId id="464" r:id="rId24"/>
    <p:sldId id="276" r:id="rId25"/>
    <p:sldId id="278" r:id="rId26"/>
    <p:sldId id="279" r:id="rId27"/>
    <p:sldId id="454" r:id="rId28"/>
    <p:sldId id="445" r:id="rId29"/>
    <p:sldId id="442" r:id="rId30"/>
    <p:sldId id="443" r:id="rId31"/>
    <p:sldId id="444" r:id="rId32"/>
    <p:sldId id="433" r:id="rId33"/>
    <p:sldId id="448" r:id="rId34"/>
    <p:sldId id="449" r:id="rId35"/>
    <p:sldId id="450" r:id="rId36"/>
    <p:sldId id="455" r:id="rId37"/>
    <p:sldId id="457" r:id="rId38"/>
    <p:sldId id="459" r:id="rId39"/>
    <p:sldId id="460" r:id="rId40"/>
    <p:sldId id="461" r:id="rId41"/>
    <p:sldId id="462" r:id="rId42"/>
    <p:sldId id="456" r:id="rId43"/>
    <p:sldId id="437" r:id="rId44"/>
    <p:sldId id="434" r:id="rId45"/>
    <p:sldId id="435" r:id="rId46"/>
    <p:sldId id="438" r:id="rId47"/>
    <p:sldId id="436" r:id="rId48"/>
    <p:sldId id="439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8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120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80FC-0759-CA42-B022-0B54C3274F97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778ED-C302-B741-917D-3C5036A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92A4-9BD9-794B-BE3A-04EDF069D8A0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A6F8-B5AB-8342-9AB7-A6984D89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9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Need to look at our environment from different angles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Networks are large and complex, but well structured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The environment itself has mechanisms that can be used to address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92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Enables Federation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Service oriented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Designed with ‘multi-domain’ in mind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Brings together useful tools to address different needs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Several active and passive tools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Interface to configure regular testing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Diagnostic tools ready with ‘0 configuration’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Easy to install, easy to use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ISO image can be burned to CD/USB key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‘Wizard’ interface for configuration</a:t>
            </a:r>
          </a:p>
          <a:p>
            <a:pPr>
              <a:defRPr/>
            </a:pPr>
            <a:r>
              <a:rPr lang="en-US" sz="2900" dirty="0" smtClean="0">
                <a:latin typeface="Calibri" charset="0"/>
                <a:ea typeface="ＭＳ Ｐゴシック" charset="0"/>
              </a:rPr>
              <a:t>Encouraging people to deploy ‘known good’ measurement points near domain boundaries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“known good” = hosts that are well configured, enough memory and CPU to drive the network, proper TCP tuning, clean path, etc.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Community Adoption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Over 600 instances seen world wide as of early May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20+ countries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100s of domains</a:t>
            </a:r>
          </a:p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0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people want to prove that they are not the problem, and design their tests to succeed.</a:t>
            </a:r>
            <a:r>
              <a:rPr lang="en-US" baseline="0" dirty="0" smtClean="0"/>
              <a:t>  This is not helpful.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80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2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This is an annotated version of the plot from the Science DMZ paper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Beyond your metro area, zero loss is essentially required for high performance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Where are your collaborators?  Where are your users?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When global collaboration is the norm, nobody can afford to be a local-only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EA9B8-C164-A54A-A3B5-1C1D6329AEA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we need to care *a</a:t>
            </a:r>
            <a:r>
              <a:rPr lang="en-US" baseline="0" dirty="0" smtClean="0"/>
              <a:t> lot* about soft failures – see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0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Testing done</a:t>
            </a:r>
            <a:r>
              <a:rPr lang="en-US" baseline="0" dirty="0" smtClean="0"/>
              <a:t> by Michael </a:t>
            </a:r>
            <a:r>
              <a:rPr lang="en-US" sz="1200" dirty="0" err="1" smtClean="0"/>
              <a:t>Smitasin</a:t>
            </a:r>
            <a:r>
              <a:rPr lang="en-US" sz="1200" dirty="0" smtClean="0"/>
              <a:t> </a:t>
            </a:r>
            <a:r>
              <a:rPr lang="en-US" baseline="0" dirty="0" smtClean="0"/>
              <a:t>, LBL </a:t>
            </a:r>
          </a:p>
          <a:p>
            <a:r>
              <a:rPr lang="en-US" baseline="0" dirty="0" smtClean="0"/>
              <a:t>1 10G TCP flow competing with 2GB background UDP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6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erfSONAR-powered-CMYK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85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011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5642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02EB-EFB2-E944-906C-6B0B3656AE66}" type="datetime4">
              <a:rPr lang="en-US" smtClean="0"/>
              <a:t>March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creen Shot 2014-10-22 at 4.30.01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24" y="83110"/>
            <a:ext cx="1659476" cy="7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2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BF85-6724-7746-892C-99A666CD0FDC}" type="datetime4">
              <a:rPr lang="en-US" smtClean="0"/>
              <a:t>March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4F4-C880-0145-BDFC-915B56A8AAB6}" type="datetime4">
              <a:rPr lang="en-US" smtClean="0"/>
              <a:t>March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3810000" cy="452596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r>
              <a:rPr lang="en-US" smtClean="0"/>
              <a:t>1/29/12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March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10-22 at 4.30.0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1280"/>
            <a:ext cx="2489200" cy="116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C40-988E-A444-8E8A-8658EA9E7168}" type="datetime4">
              <a:rPr lang="en-US" smtClean="0"/>
              <a:t>March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erfSONAR-powered-CMYK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685-74BB-F34C-B5BF-B085B898A22D}" type="datetime4">
              <a:rPr lang="en-US" smtClean="0"/>
              <a:t>March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D82-4964-D74E-90EC-68E038D794A0}" type="datetime4">
              <a:rPr lang="en-US" smtClean="0"/>
              <a:t>March 12,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4862-CC71-1B4F-BA1F-CB9F1108FA5A}" type="datetime4">
              <a:rPr lang="en-US" smtClean="0"/>
              <a:t>March 12,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267-7E8E-1A44-9AC2-A6932219FE06}" type="datetime4">
              <a:rPr lang="en-US" smtClean="0"/>
              <a:t>March 12,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DB78-6C5B-5140-A11F-40441205BC01}" type="datetime4">
              <a:rPr lang="en-US" smtClean="0"/>
              <a:t>March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6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C0A6-736A-374F-A0CB-D5CAC8EB7A9E}" type="datetime4">
              <a:rPr lang="en-US" smtClean="0"/>
              <a:t>March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9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26"/>
            <a:ext cx="8229600" cy="4387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4524" y="6353484"/>
            <a:ext cx="10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DD59F-C534-4D4F-A6CF-3A829D753E0A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" y="6347752"/>
            <a:ext cx="2079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2014,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3484"/>
            <a:ext cx="371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51B9-CF22-1341-A1FA-AF855BA4AD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37160" cy="6848480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9" name="Picture 8" descr="pS-Partners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38" y="6230218"/>
            <a:ext cx="5040538" cy="618261"/>
          </a:xfrm>
          <a:prstGeom prst="rect">
            <a:avLst/>
          </a:prstGeom>
        </p:spPr>
      </p:pic>
      <p:pic>
        <p:nvPicPr>
          <p:cNvPr id="10" name="Picture 9" descr="pS-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78" y="55390"/>
            <a:ext cx="1587422" cy="3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sonar.net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rfsonar.ne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s.es.net/ServicesDirectory/" TargetMode="Externa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s-dashboard.es.net/" TargetMode="External"/><Relationship Id="rId4" Type="http://schemas.openxmlformats.org/officeDocument/2006/relationships/hyperlink" Target="http://pas.net.internet2.edu/" TargetMode="External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hyperlink" Target="http://fasterdata.es.net/performance-testing/troubleshooting/interface-speed-mismatch/" TargetMode="External"/><Relationship Id="rId5" Type="http://schemas.openxmlformats.org/officeDocument/2006/relationships/hyperlink" Target="http://fasterdata.es.net/performance-testing/evaluating-network-performance/impedence-mismatch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il.internet2.edu/wws/subrequest/perfsonar-ps-announce" TargetMode="External"/><Relationship Id="rId3" Type="http://schemas.openxmlformats.org/officeDocument/2006/relationships/hyperlink" Target="https://mail.internet2.edu/wws/subrequest/performance-node-users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sonar.net/" TargetMode="External"/><Relationship Id="rId4" Type="http://schemas.openxmlformats.org/officeDocument/2006/relationships/hyperlink" Target="http://docs.perfsonar.net/" TargetMode="External"/><Relationship Id="rId5" Type="http://schemas.openxmlformats.org/officeDocument/2006/relationships/hyperlink" Target="http://www.perfsonar.net/about/getting-help/" TargetMode="External"/><Relationship Id="rId6" Type="http://schemas.openxmlformats.org/officeDocument/2006/relationships/hyperlink" Target="http://stats.es.net/ServicesDirectory/" TargetMode="External"/><Relationship Id="rId7" Type="http://schemas.openxmlformats.org/officeDocument/2006/relationships/hyperlink" Target="http://fasterdata.es.net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sonar.net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oleObject" Target="../embeddings/oleObject16.bin"/><Relationship Id="rId21" Type="http://schemas.openxmlformats.org/officeDocument/2006/relationships/oleObject" Target="../embeddings/oleObject17.bin"/><Relationship Id="rId22" Type="http://schemas.openxmlformats.org/officeDocument/2006/relationships/oleObject" Target="../embeddings/oleObject18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oleObject" Target="../embeddings/oleObject10.bin"/><Relationship Id="rId15" Type="http://schemas.openxmlformats.org/officeDocument/2006/relationships/oleObject" Target="../embeddings/oleObject11.bin"/><Relationship Id="rId16" Type="http://schemas.openxmlformats.org/officeDocument/2006/relationships/oleObject" Target="../embeddings/oleObject12.bin"/><Relationship Id="rId17" Type="http://schemas.openxmlformats.org/officeDocument/2006/relationships/oleObject" Target="../embeddings/oleObject13.bin"/><Relationship Id="rId18" Type="http://schemas.openxmlformats.org/officeDocument/2006/relationships/oleObject" Target="../embeddings/oleObject14.bin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oleObject" Target="../embeddings/oleObject35.bin"/><Relationship Id="rId21" Type="http://schemas.openxmlformats.org/officeDocument/2006/relationships/oleObject" Target="../embeddings/oleObject36.bin"/><Relationship Id="rId22" Type="http://schemas.openxmlformats.org/officeDocument/2006/relationships/image" Target="../media/image18.emf"/><Relationship Id="rId23" Type="http://schemas.openxmlformats.org/officeDocument/2006/relationships/oleObject" Target="../embeddings/oleObject37.bin"/><Relationship Id="rId24" Type="http://schemas.openxmlformats.org/officeDocument/2006/relationships/image" Target="../media/image19.emf"/><Relationship Id="rId10" Type="http://schemas.openxmlformats.org/officeDocument/2006/relationships/oleObject" Target="../embeddings/oleObject25.bin"/><Relationship Id="rId11" Type="http://schemas.openxmlformats.org/officeDocument/2006/relationships/oleObject" Target="../embeddings/oleObject26.bin"/><Relationship Id="rId12" Type="http://schemas.openxmlformats.org/officeDocument/2006/relationships/oleObject" Target="../embeddings/oleObject27.bin"/><Relationship Id="rId13" Type="http://schemas.openxmlformats.org/officeDocument/2006/relationships/oleObject" Target="../embeddings/oleObject28.bin"/><Relationship Id="rId14" Type="http://schemas.openxmlformats.org/officeDocument/2006/relationships/oleObject" Target="../embeddings/oleObject29.bin"/><Relationship Id="rId15" Type="http://schemas.openxmlformats.org/officeDocument/2006/relationships/oleObject" Target="../embeddings/oleObject30.bin"/><Relationship Id="rId16" Type="http://schemas.openxmlformats.org/officeDocument/2006/relationships/oleObject" Target="../embeddings/oleObject31.bin"/><Relationship Id="rId17" Type="http://schemas.openxmlformats.org/officeDocument/2006/relationships/oleObject" Target="../embeddings/oleObject32.bin"/><Relationship Id="rId18" Type="http://schemas.openxmlformats.org/officeDocument/2006/relationships/oleObject" Target="../embeddings/oleObject33.bin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Monitoring with </a:t>
            </a:r>
            <a:r>
              <a:rPr lang="en-US" dirty="0" err="1" smtClean="0"/>
              <a:t>perfSONAR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267" y="4284133"/>
            <a:ext cx="7086600" cy="144329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n-US" b="1" i="1" dirty="0" err="1"/>
              <a:t>ENhancing</a:t>
            </a:r>
            <a:r>
              <a:rPr lang="en-US" b="1" i="1" dirty="0"/>
              <a:t> </a:t>
            </a:r>
            <a:r>
              <a:rPr lang="en-US" b="1" i="1" dirty="0" err="1"/>
              <a:t>CyberInfrastructure</a:t>
            </a:r>
            <a:r>
              <a:rPr lang="en-US" b="1" i="1" dirty="0"/>
              <a:t> by Training and Engagement (ENCITE) </a:t>
            </a:r>
            <a:r>
              <a:rPr lang="en-US" b="1" i="1" dirty="0" smtClean="0"/>
              <a:t>Webinar</a:t>
            </a:r>
          </a:p>
          <a:p>
            <a:pPr algn="r"/>
            <a:endParaRPr lang="en-US" b="1" i="1" dirty="0" smtClean="0"/>
          </a:p>
          <a:p>
            <a:pPr algn="r"/>
            <a:r>
              <a:rPr lang="en-US" dirty="0"/>
              <a:t>Jason Zurawski – </a:t>
            </a:r>
            <a:r>
              <a:rPr lang="en-US" dirty="0">
                <a:hlinkClick r:id="rId2"/>
              </a:rPr>
              <a:t>zurawski@es.net</a:t>
            </a:r>
            <a:r>
              <a:rPr lang="en-US" dirty="0"/>
              <a:t> </a:t>
            </a:r>
            <a:endParaRPr lang="en-US" dirty="0" smtClean="0"/>
          </a:p>
          <a:p>
            <a:pPr algn="r"/>
            <a:r>
              <a:rPr lang="en-US" dirty="0" smtClean="0"/>
              <a:t>Science </a:t>
            </a:r>
            <a:r>
              <a:rPr lang="en-US" dirty="0"/>
              <a:t>Engagement Engineer, </a:t>
            </a:r>
            <a:r>
              <a:rPr lang="en-US" dirty="0" smtClean="0"/>
              <a:t>ESnet</a:t>
            </a:r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March 13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</a:p>
          <a:p>
            <a:pPr algn="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3801" y="5948464"/>
            <a:ext cx="704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document is a result of work by the </a:t>
            </a:r>
            <a:r>
              <a:rPr lang="en-US" sz="1000" dirty="0" err="1"/>
              <a:t>perfSONAR</a:t>
            </a:r>
            <a:r>
              <a:rPr lang="en-US" sz="1000" dirty="0"/>
              <a:t> Project (</a:t>
            </a:r>
            <a:r>
              <a:rPr lang="en-US" sz="1000" dirty="0" err="1"/>
              <a:t>perfSONAR</a:t>
            </a:r>
            <a:r>
              <a:rPr lang="en-US" sz="1000" dirty="0"/>
              <a:t> at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www.perfsonar.net</a:t>
            </a:r>
            <a:r>
              <a:rPr lang="en-US" sz="1000" dirty="0" smtClean="0"/>
              <a:t>)</a:t>
            </a:r>
            <a:r>
              <a:rPr lang="en-US" sz="1000" dirty="0"/>
              <a:t>. This document may be freely copied, modified, and otherwise re-used on the condition that any re-use acknowledge </a:t>
            </a:r>
            <a:r>
              <a:rPr lang="en-US" sz="1000" dirty="0" err="1"/>
              <a:t>perfSONAR</a:t>
            </a:r>
            <a:r>
              <a:rPr lang="en-US" sz="1000" dirty="0"/>
              <a:t> as the original source.</a:t>
            </a:r>
          </a:p>
        </p:txBody>
      </p:sp>
      <p:pic>
        <p:nvPicPr>
          <p:cNvPr id="5" name="Picture 4" descr="net_ne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67" y="211901"/>
            <a:ext cx="1351105" cy="198162"/>
          </a:xfrm>
          <a:prstGeom prst="rect">
            <a:avLst/>
          </a:prstGeom>
        </p:spPr>
      </p:pic>
      <p:pic>
        <p:nvPicPr>
          <p:cNvPr id="6" name="Picture 5" descr="kanr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34" y="135251"/>
            <a:ext cx="964253" cy="274812"/>
          </a:xfrm>
          <a:prstGeom prst="rect">
            <a:avLst/>
          </a:prstGeom>
        </p:spPr>
      </p:pic>
      <p:pic>
        <p:nvPicPr>
          <p:cNvPr id="7" name="Picture 6" descr="MOREnet_logo_we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62" y="134838"/>
            <a:ext cx="865505" cy="258360"/>
          </a:xfrm>
          <a:prstGeom prst="rect">
            <a:avLst/>
          </a:prstGeom>
        </p:spPr>
      </p:pic>
      <p:pic>
        <p:nvPicPr>
          <p:cNvPr id="8" name="Picture 7" descr="sdbor_tin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20" y="3319"/>
            <a:ext cx="620457" cy="406744"/>
          </a:xfrm>
          <a:prstGeom prst="rect">
            <a:avLst/>
          </a:prstGeom>
        </p:spPr>
      </p:pic>
      <p:pic>
        <p:nvPicPr>
          <p:cNvPr id="9" name="Picture 8" descr="nsf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4" y="71673"/>
            <a:ext cx="418976" cy="421398"/>
          </a:xfrm>
          <a:prstGeom prst="rect">
            <a:avLst/>
          </a:prstGeom>
        </p:spPr>
      </p:pic>
      <p:pic>
        <p:nvPicPr>
          <p:cNvPr id="10" name="Picture 9" descr="gp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8" y="135251"/>
            <a:ext cx="648016" cy="316473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29" y="109981"/>
            <a:ext cx="906722" cy="3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2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dirty="0" smtClean="0"/>
              <a:t>Introduction &amp; Motivation</a:t>
            </a:r>
            <a:endParaRPr lang="en-US" dirty="0"/>
          </a:p>
          <a:p>
            <a:r>
              <a:rPr lang="en-US" b="1" dirty="0" smtClean="0">
                <a:solidFill>
                  <a:srgbClr val="F79646"/>
                </a:solidFill>
              </a:rPr>
              <a:t>Problem Classification</a:t>
            </a:r>
          </a:p>
          <a:p>
            <a:r>
              <a:rPr lang="en-US" dirty="0" err="1" smtClean="0"/>
              <a:t>perfSONAR</a:t>
            </a:r>
            <a:r>
              <a:rPr lang="en-US" dirty="0" smtClean="0"/>
              <a:t> Basics</a:t>
            </a:r>
          </a:p>
          <a:p>
            <a:r>
              <a:rPr lang="en-US" dirty="0" smtClean="0"/>
              <a:t>Deployment Strategies</a:t>
            </a:r>
          </a:p>
          <a:p>
            <a:r>
              <a:rPr lang="en-US" dirty="0" smtClean="0"/>
              <a:t>Success Stories</a:t>
            </a:r>
          </a:p>
          <a:p>
            <a:r>
              <a:rPr lang="en-US" dirty="0" smtClean="0"/>
              <a:t>Further Info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0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Soft Network Failures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738426"/>
            <a:ext cx="5908612" cy="43877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Soft failures are where basic connectivity functions, but high performance is not possible.</a:t>
            </a:r>
          </a:p>
          <a:p>
            <a:r>
              <a:rPr lang="en-US" dirty="0" smtClean="0"/>
              <a:t>TCP was intentionally designed to hide all transmission errors from the user:</a:t>
            </a:r>
          </a:p>
          <a:p>
            <a:pPr lvl="1"/>
            <a:r>
              <a:rPr lang="en-US" dirty="0" smtClean="0"/>
              <a:t>“As long as the TCPs continue to function properly and the internet system does not become completely partitioned, no transmission errors will affect the users.” (From IEN 129, RFC 716)</a:t>
            </a:r>
          </a:p>
          <a:p>
            <a:r>
              <a:rPr lang="en-US" dirty="0" smtClean="0"/>
              <a:t>Some soft failures only affect high bandwidth long RTT flows.</a:t>
            </a:r>
          </a:p>
          <a:p>
            <a:r>
              <a:rPr lang="en-US" dirty="0" smtClean="0"/>
              <a:t>Hard failures are easy to detect &amp; fix </a:t>
            </a:r>
          </a:p>
          <a:p>
            <a:pPr lvl="1"/>
            <a:r>
              <a:rPr lang="en-US" dirty="0" smtClean="0"/>
              <a:t>soft failures can lie hidden for years!</a:t>
            </a:r>
          </a:p>
          <a:p>
            <a:r>
              <a:rPr lang="en-US" dirty="0" smtClean="0"/>
              <a:t>One network problem can often mask others</a:t>
            </a:r>
          </a:p>
          <a:p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2" name="Picture 1" descr="router-sham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12" y="1515534"/>
            <a:ext cx="2692400" cy="35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6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Statement: </a:t>
            </a:r>
            <a:br>
              <a:rPr lang="en-US" dirty="0" smtClean="0"/>
            </a:br>
            <a:r>
              <a:rPr lang="en-US" dirty="0" smtClean="0"/>
              <a:t>Hard vs. Soft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“Hard failures” are the kind of problems every organization understands</a:t>
            </a:r>
          </a:p>
          <a:p>
            <a:pPr lvl="1"/>
            <a:r>
              <a:rPr lang="en-US" dirty="0" smtClean="0"/>
              <a:t>Fiber cut</a:t>
            </a:r>
          </a:p>
          <a:p>
            <a:pPr lvl="1"/>
            <a:r>
              <a:rPr lang="en-US" dirty="0" smtClean="0"/>
              <a:t>Power failure takes down routers</a:t>
            </a:r>
          </a:p>
          <a:p>
            <a:pPr lvl="1"/>
            <a:r>
              <a:rPr lang="en-US" dirty="0" smtClean="0"/>
              <a:t>Hardware ceases to function</a:t>
            </a:r>
          </a:p>
          <a:p>
            <a:r>
              <a:rPr lang="en-US" dirty="0" smtClean="0"/>
              <a:t>Classic monitoring systems are good at alerting hard failures</a:t>
            </a:r>
          </a:p>
          <a:p>
            <a:pPr lvl="1"/>
            <a:r>
              <a:rPr lang="en-US" dirty="0" smtClean="0"/>
              <a:t>i.e., NOC sees something turn red on their screen</a:t>
            </a:r>
          </a:p>
          <a:p>
            <a:pPr lvl="1"/>
            <a:r>
              <a:rPr lang="en-US" dirty="0" smtClean="0"/>
              <a:t>Engineers paged by monitoring systems</a:t>
            </a:r>
          </a:p>
          <a:p>
            <a:r>
              <a:rPr lang="en-US" dirty="0" smtClean="0"/>
              <a:t>“Soft failures” are different and often go undetected</a:t>
            </a:r>
          </a:p>
          <a:p>
            <a:pPr lvl="1"/>
            <a:r>
              <a:rPr lang="en-US" dirty="0" smtClean="0"/>
              <a:t>Basic connectivity (ping, traceroute, web pages, email) works</a:t>
            </a:r>
          </a:p>
          <a:p>
            <a:pPr lvl="1"/>
            <a:r>
              <a:rPr lang="en-US" dirty="0" smtClean="0"/>
              <a:t>Performance is just poor</a:t>
            </a:r>
          </a:p>
          <a:p>
            <a:r>
              <a:rPr lang="en-US" dirty="0" smtClean="0"/>
              <a:t>How much should we care about soft failures?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0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auses </a:t>
            </a:r>
            <a:r>
              <a:rPr lang="en-US" dirty="0"/>
              <a:t>of </a:t>
            </a:r>
            <a:r>
              <a:rPr lang="en-US" dirty="0" smtClean="0"/>
              <a:t>Packet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9958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Network Congestion</a:t>
            </a:r>
          </a:p>
          <a:p>
            <a:pPr lvl="1"/>
            <a:r>
              <a:rPr lang="en-US" sz="2200" dirty="0" smtClean="0"/>
              <a:t>Easy to confirm via SNMP, easy to fix with $$</a:t>
            </a:r>
            <a:endParaRPr lang="en-US" sz="2200" dirty="0"/>
          </a:p>
          <a:p>
            <a:pPr lvl="1"/>
            <a:r>
              <a:rPr lang="en-US" sz="2200" dirty="0" smtClean="0"/>
              <a:t>This is not a ‘soft failure’, but just a network capacity issue</a:t>
            </a:r>
            <a:endParaRPr lang="en-US" sz="2200" dirty="0"/>
          </a:p>
          <a:p>
            <a:pPr lvl="1"/>
            <a:r>
              <a:rPr lang="en-US" sz="2200" dirty="0" smtClean="0"/>
              <a:t>Often people assume congestion is the issue when it fact it is not.</a:t>
            </a:r>
          </a:p>
          <a:p>
            <a:r>
              <a:rPr lang="en-US" sz="2400" dirty="0"/>
              <a:t>Under-buffered switch dropping </a:t>
            </a:r>
            <a:r>
              <a:rPr lang="en-US" sz="2400" dirty="0" smtClean="0"/>
              <a:t>packets</a:t>
            </a:r>
          </a:p>
          <a:p>
            <a:pPr lvl="1"/>
            <a:r>
              <a:rPr lang="en-US" sz="2200" dirty="0" smtClean="0"/>
              <a:t>Hard </a:t>
            </a:r>
            <a:r>
              <a:rPr lang="en-US" sz="2200" dirty="0"/>
              <a:t>to confirm</a:t>
            </a:r>
          </a:p>
          <a:p>
            <a:r>
              <a:rPr lang="en-US" sz="2400" dirty="0"/>
              <a:t>Under-powered firewall dropping </a:t>
            </a:r>
            <a:r>
              <a:rPr lang="en-US" sz="2400" dirty="0" smtClean="0"/>
              <a:t>packets</a:t>
            </a:r>
          </a:p>
          <a:p>
            <a:pPr lvl="1"/>
            <a:r>
              <a:rPr lang="en-US" sz="2200" dirty="0" smtClean="0"/>
              <a:t>Hard </a:t>
            </a:r>
            <a:r>
              <a:rPr lang="en-US" sz="2200" dirty="0"/>
              <a:t>to confirm</a:t>
            </a:r>
          </a:p>
          <a:p>
            <a:r>
              <a:rPr lang="en-US" sz="2400" dirty="0"/>
              <a:t>Dirty fibers or connectors, failing optics/light </a:t>
            </a:r>
            <a:r>
              <a:rPr lang="en-US" sz="2400" dirty="0" smtClean="0"/>
              <a:t>levels</a:t>
            </a:r>
          </a:p>
          <a:p>
            <a:pPr lvl="1"/>
            <a:r>
              <a:rPr lang="en-US" sz="2200" dirty="0" smtClean="0"/>
              <a:t>Sometimes </a:t>
            </a:r>
            <a:r>
              <a:rPr lang="en-US" sz="2200" dirty="0"/>
              <a:t>easy to confirm by looking at error counters in the routers</a:t>
            </a:r>
          </a:p>
          <a:p>
            <a:r>
              <a:rPr lang="en-US" sz="2400" dirty="0"/>
              <a:t>Overloaded or slow receive host dropping </a:t>
            </a:r>
            <a:r>
              <a:rPr lang="en-US" sz="2400" dirty="0" smtClean="0"/>
              <a:t>packets</a:t>
            </a:r>
          </a:p>
          <a:p>
            <a:pPr lvl="1"/>
            <a:r>
              <a:rPr lang="en-US" sz="2200" dirty="0" smtClean="0"/>
              <a:t>Easy </a:t>
            </a:r>
            <a:r>
              <a:rPr lang="en-US" sz="2200" dirty="0"/>
              <a:t>to confirm by looking at CPU load on the host</a:t>
            </a:r>
          </a:p>
          <a:p>
            <a:endParaRPr 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3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664"/>
            <a:ext cx="8229600" cy="1154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Under-buffered Switches are probably our biggest problem today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1408803"/>
            <a:ext cx="9173227" cy="507455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7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Abstraction Helps &amp; Hurts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733800" y="6140780"/>
            <a:ext cx="1468074" cy="2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</a:rPr>
              <a:t>© 2013 </a:t>
            </a:r>
            <a:r>
              <a:rPr lang="en-US" sz="600" dirty="0" smtClean="0">
                <a:solidFill>
                  <a:srgbClr val="FF0000"/>
                </a:solidFill>
              </a:rPr>
              <a:t>University of Washington</a:t>
            </a:r>
            <a:endParaRPr lang="en-US" sz="600" dirty="0">
              <a:solidFill>
                <a:srgbClr val="FF0000"/>
              </a:solidFill>
            </a:endParaRPr>
          </a:p>
        </p:txBody>
      </p:sp>
      <p:pic>
        <p:nvPicPr>
          <p:cNvPr id="5" name="Picture 4" descr="osi_mo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981384"/>
            <a:ext cx="6870700" cy="53721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2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dirty="0" smtClean="0"/>
              <a:t>Introduction &amp; Motivation</a:t>
            </a:r>
            <a:endParaRPr lang="en-US" dirty="0"/>
          </a:p>
          <a:p>
            <a:r>
              <a:rPr lang="en-US" dirty="0" smtClean="0"/>
              <a:t>Problem Classification</a:t>
            </a:r>
          </a:p>
          <a:p>
            <a:r>
              <a:rPr lang="en-US" b="1" dirty="0" err="1" smtClean="0">
                <a:solidFill>
                  <a:srgbClr val="F79646"/>
                </a:solidFill>
              </a:rPr>
              <a:t>perfSONAR</a:t>
            </a:r>
            <a:r>
              <a:rPr lang="en-US" b="1" dirty="0" smtClean="0">
                <a:solidFill>
                  <a:srgbClr val="F79646"/>
                </a:solidFill>
              </a:rPr>
              <a:t> Basics</a:t>
            </a:r>
          </a:p>
          <a:p>
            <a:r>
              <a:rPr lang="en-US" dirty="0" smtClean="0"/>
              <a:t>Deployment Strategies</a:t>
            </a:r>
          </a:p>
          <a:p>
            <a:r>
              <a:rPr lang="en-US" dirty="0" smtClean="0"/>
              <a:t>Success Stories</a:t>
            </a:r>
          </a:p>
          <a:p>
            <a:r>
              <a:rPr lang="en-US" dirty="0" smtClean="0"/>
              <a:t>Further Info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5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2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ＭＳ Ｐゴシック" charset="0"/>
                <a:sym typeface="Wingdings"/>
              </a:rPr>
              <a:t>Network Monitoring</a:t>
            </a:r>
          </a:p>
        </p:txBody>
      </p:sp>
      <p:sp>
        <p:nvSpPr>
          <p:cNvPr id="1331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Arial"/>
              <a:buChar char="•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All networks do some form monitoring.  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Addresses needs of local staff for understanding state of the network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Would this information be useful to external users?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Can these tools function on a multi-domain basis?</a:t>
            </a:r>
          </a:p>
          <a:p>
            <a:pPr>
              <a:buClrTx/>
              <a:buFont typeface="Arial"/>
              <a:buChar char="•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Beyond passive methods, there are active tools.  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E.g. often we want a ‘throughput’ number.  Can we automate that idea?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Wouldn’t it be nice to get some sort of plot of performance over the course of a day?  Week?  Year?  Multiple endpoints?</a:t>
            </a:r>
          </a:p>
          <a:p>
            <a:pPr>
              <a:defRPr/>
            </a:pPr>
            <a:r>
              <a:rPr lang="en-US" sz="2200" dirty="0" err="1" smtClean="0">
                <a:ea typeface="ＭＳ Ｐゴシック" charset="0"/>
                <a:cs typeface="ＭＳ Ｐゴシック" charset="0"/>
                <a:sym typeface="Wingdings"/>
              </a:rPr>
              <a:t>perfSONAR</a:t>
            </a: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 = Measurement Middleware</a:t>
            </a:r>
          </a:p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7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03-12 at 8.4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33" y="1286934"/>
            <a:ext cx="4405519" cy="247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perfSONAR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8"/>
            <a:ext cx="5681133" cy="1981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All the “</a:t>
            </a:r>
            <a:r>
              <a:rPr lang="en-US" sz="1800" b="1" i="1" dirty="0" smtClean="0"/>
              <a:t>Science DMZ</a:t>
            </a:r>
            <a:r>
              <a:rPr lang="en-US" sz="1800" dirty="0" smtClean="0"/>
              <a:t>” network diagrams have little perfSONAR boxes everywhere</a:t>
            </a:r>
          </a:p>
          <a:p>
            <a:pPr lvl="1"/>
            <a:r>
              <a:rPr lang="en-US" sz="1800" dirty="0" smtClean="0"/>
              <a:t>The reason for this is that consistent behavior requires correctness</a:t>
            </a:r>
          </a:p>
          <a:p>
            <a:pPr lvl="1"/>
            <a:r>
              <a:rPr lang="en-US" sz="1800" dirty="0"/>
              <a:t>Correctness requires the ability to find and fix </a:t>
            </a:r>
            <a:r>
              <a:rPr lang="en-US" sz="1800" dirty="0" smtClean="0"/>
              <a:t>problems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056467"/>
            <a:ext cx="8229600" cy="284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b="1" i="1" dirty="0" smtClean="0"/>
              <a:t>You can’t fix what you can’t find </a:t>
            </a:r>
          </a:p>
          <a:p>
            <a:pPr lvl="2"/>
            <a:r>
              <a:rPr lang="en-US" sz="1800" b="1" i="1" dirty="0" smtClean="0"/>
              <a:t>You can’t find what you can’t see</a:t>
            </a:r>
          </a:p>
          <a:p>
            <a:pPr lvl="2"/>
            <a:r>
              <a:rPr lang="en-US" sz="1800" b="1" i="1" dirty="0" err="1" smtClean="0"/>
              <a:t>perfSONAR</a:t>
            </a:r>
            <a:r>
              <a:rPr lang="en-US" sz="1800" b="1" i="1" dirty="0" smtClean="0"/>
              <a:t> lets you see</a:t>
            </a:r>
          </a:p>
          <a:p>
            <a:r>
              <a:rPr lang="en-US" sz="1800" dirty="0" smtClean="0"/>
              <a:t>Especially important when deploying high performance services</a:t>
            </a:r>
          </a:p>
          <a:p>
            <a:pPr lvl="1"/>
            <a:r>
              <a:rPr lang="en-US" sz="1800" dirty="0" smtClean="0"/>
              <a:t>If there is a problem with the infrastructure, need to fix it</a:t>
            </a:r>
          </a:p>
          <a:p>
            <a:pPr lvl="1"/>
            <a:r>
              <a:rPr lang="en-US" sz="1800" dirty="0" smtClean="0"/>
              <a:t>If the problem is not with your stuff, need to prove it</a:t>
            </a:r>
          </a:p>
          <a:p>
            <a:pPr lvl="2"/>
            <a:r>
              <a:rPr lang="en-US" sz="1800" dirty="0" smtClean="0"/>
              <a:t>Many players in an end to end path</a:t>
            </a:r>
          </a:p>
          <a:p>
            <a:pPr lvl="2"/>
            <a:r>
              <a:rPr lang="en-US" sz="1800" dirty="0" smtClean="0"/>
              <a:t>Ability to show correct behavior aids in problem localization</a:t>
            </a:r>
            <a:endParaRPr lang="en-US" sz="18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9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perfSONAR?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perfSONAR is a tool to:</a:t>
            </a:r>
          </a:p>
          <a:p>
            <a:pPr lvl="1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et network performance expectations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Find network problems (“soft failures”)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Help fix these problems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All in multi-domain environments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These problems are all harder when multiple networks are involved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err="1" smtClean="0"/>
              <a:t>perfSONAR</a:t>
            </a:r>
            <a:r>
              <a:rPr lang="en-US" dirty="0" smtClean="0"/>
              <a:t> is provides a standard way to publish active and passive monitoring data</a:t>
            </a:r>
          </a:p>
          <a:p>
            <a:pPr lvl="1"/>
            <a:r>
              <a:rPr lang="en-US" dirty="0" smtClean="0"/>
              <a:t>This data is interesting to network researchers as well as network operators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Introduction &amp; Motivation</a:t>
            </a:r>
            <a:endParaRPr lang="en-US" b="1" dirty="0">
              <a:solidFill>
                <a:schemeClr val="accent6"/>
              </a:solidFill>
            </a:endParaRPr>
          </a:p>
          <a:p>
            <a:r>
              <a:rPr lang="en-US" dirty="0" smtClean="0"/>
              <a:t>Problem Classification</a:t>
            </a:r>
          </a:p>
          <a:p>
            <a:r>
              <a:rPr lang="en-US" dirty="0" err="1" smtClean="0"/>
              <a:t>perfSONAR</a:t>
            </a:r>
            <a:r>
              <a:rPr lang="en-US" dirty="0" smtClean="0"/>
              <a:t> Basics</a:t>
            </a:r>
          </a:p>
          <a:p>
            <a:r>
              <a:rPr lang="en-US" dirty="0" smtClean="0"/>
              <a:t>Deployment Strategies</a:t>
            </a:r>
          </a:p>
          <a:p>
            <a:r>
              <a:rPr lang="en-US" dirty="0" smtClean="0"/>
              <a:t>Success Stories</a:t>
            </a:r>
          </a:p>
          <a:p>
            <a:r>
              <a:rPr lang="en-US" dirty="0" smtClean="0"/>
              <a:t>Further Info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9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438"/>
            <a:ext cx="8229600" cy="6313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perfSONAR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8889"/>
            <a:ext cx="8229600" cy="4927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perfSONAR can trace its origin to the Internet2/GN2 JRA1/GGF efforts (~2000)</a:t>
            </a:r>
          </a:p>
          <a:p>
            <a:r>
              <a:rPr lang="en-US" dirty="0" smtClean="0"/>
              <a:t>What has changed since 2000?</a:t>
            </a:r>
          </a:p>
          <a:p>
            <a:pPr lvl="1"/>
            <a:r>
              <a:rPr lang="en-US" dirty="0" smtClean="0"/>
              <a:t>The Good News:</a:t>
            </a:r>
          </a:p>
          <a:p>
            <a:pPr lvl="2"/>
            <a:r>
              <a:rPr lang="en-US" dirty="0" smtClean="0"/>
              <a:t>TCP is much less fragile; Cubic is the default CC </a:t>
            </a:r>
            <a:r>
              <a:rPr lang="en-US" dirty="0" err="1" smtClean="0"/>
              <a:t>alg</a:t>
            </a:r>
            <a:r>
              <a:rPr lang="en-US" dirty="0" smtClean="0"/>
              <a:t>, autotuning is and larger TCP buffers are everywhere</a:t>
            </a:r>
          </a:p>
          <a:p>
            <a:pPr lvl="2"/>
            <a:r>
              <a:rPr lang="en-US" dirty="0" smtClean="0"/>
              <a:t>Reliable parallel transfers via tools like Globus Online</a:t>
            </a:r>
          </a:p>
          <a:p>
            <a:pPr lvl="2"/>
            <a:r>
              <a:rPr lang="en-US" dirty="0" smtClean="0"/>
              <a:t>High-performance UDP-based commercial tools like </a:t>
            </a:r>
            <a:r>
              <a:rPr lang="en-US" dirty="0" err="1" smtClean="0"/>
              <a:t>Aspera</a:t>
            </a:r>
            <a:endParaRPr lang="en-US" dirty="0" smtClean="0"/>
          </a:p>
          <a:p>
            <a:pPr lvl="1"/>
            <a:r>
              <a:rPr lang="en-US" dirty="0" smtClean="0"/>
              <a:t>The Bad News:</a:t>
            </a:r>
          </a:p>
          <a:p>
            <a:pPr lvl="2"/>
            <a:r>
              <a:rPr lang="en-US" dirty="0" smtClean="0"/>
              <a:t>The wizard gap is still large</a:t>
            </a:r>
          </a:p>
          <a:p>
            <a:pPr lvl="2"/>
            <a:r>
              <a:rPr lang="en-US" dirty="0" smtClean="0"/>
              <a:t>Jumbo frame use is still small</a:t>
            </a:r>
          </a:p>
          <a:p>
            <a:pPr lvl="2"/>
            <a:r>
              <a:rPr lang="en-US" dirty="0" smtClean="0"/>
              <a:t>Under-buffered and switches and routers are still common</a:t>
            </a:r>
          </a:p>
          <a:p>
            <a:pPr lvl="2"/>
            <a:r>
              <a:rPr lang="en-US" dirty="0" smtClean="0"/>
              <a:t>Under-powered/misconfigured firewalls are common</a:t>
            </a:r>
          </a:p>
          <a:p>
            <a:pPr lvl="2"/>
            <a:r>
              <a:rPr lang="en-US" dirty="0" smtClean="0"/>
              <a:t>Soft failures still go undetected for months</a:t>
            </a:r>
          </a:p>
          <a:p>
            <a:pPr lvl="2"/>
            <a:r>
              <a:rPr lang="en-US" b="1" i="1" u="sng" dirty="0" smtClean="0"/>
              <a:t>User performance expectations are still too low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1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4177" y="198581"/>
            <a:ext cx="8229600" cy="1143000"/>
          </a:xfrm>
        </p:spPr>
        <p:txBody>
          <a:bodyPr/>
          <a:lstStyle/>
          <a:p>
            <a:r>
              <a:rPr lang="en-US" dirty="0" smtClean="0"/>
              <a:t>Simulating 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It’s infeasible to perform at-scale data movement all the time – as we see in other forms of science, we need to rely on simulations</a:t>
            </a:r>
          </a:p>
          <a:p>
            <a:r>
              <a:rPr lang="en-US" dirty="0" smtClean="0"/>
              <a:t>Network performance comes down to a couple of key metrics:</a:t>
            </a:r>
          </a:p>
          <a:p>
            <a:pPr lvl="1"/>
            <a:r>
              <a:rPr lang="en-US" dirty="0" smtClean="0"/>
              <a:t>Throughput (e.g. “how much can I get out of the network”)</a:t>
            </a:r>
          </a:p>
          <a:p>
            <a:pPr lvl="1"/>
            <a:r>
              <a:rPr lang="en-US" dirty="0" smtClean="0"/>
              <a:t>Latency (time it takes to get to/from a destination)</a:t>
            </a:r>
          </a:p>
          <a:p>
            <a:pPr lvl="1"/>
            <a:r>
              <a:rPr lang="en-US" dirty="0" smtClean="0"/>
              <a:t>Packet loss/duplication/ordering (for some sampling of packets, do they all make it to the other side without serious abnormalities occurring?)</a:t>
            </a:r>
          </a:p>
          <a:p>
            <a:pPr lvl="1"/>
            <a:r>
              <a:rPr lang="en-US" dirty="0" smtClean="0"/>
              <a:t>Network utilization (the opposite of “throughput” for a moment in time)</a:t>
            </a:r>
          </a:p>
          <a:p>
            <a:r>
              <a:rPr lang="en-US" dirty="0" smtClean="0"/>
              <a:t>We can get many of these from a selection of active and passive measurement tools – enter the </a:t>
            </a:r>
            <a:r>
              <a:rPr lang="en-US" dirty="0" err="1" smtClean="0"/>
              <a:t>perfSONAR</a:t>
            </a:r>
            <a:r>
              <a:rPr lang="en-US" dirty="0" smtClean="0"/>
              <a:t> Toolkit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2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IPERF Tells 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3863" y="1306448"/>
            <a:ext cx="8229600" cy="32232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Lets start by describing throughput, which is vague.</a:t>
            </a:r>
          </a:p>
          <a:p>
            <a:pPr lvl="1"/>
            <a:r>
              <a:rPr lang="en-US" dirty="0"/>
              <a:t>Capacity: link speed</a:t>
            </a:r>
          </a:p>
          <a:p>
            <a:pPr lvl="2"/>
            <a:r>
              <a:rPr lang="en-US" dirty="0"/>
              <a:t>Narrow Link: link with the lowest capacity along a path</a:t>
            </a:r>
          </a:p>
          <a:p>
            <a:pPr lvl="2"/>
            <a:r>
              <a:rPr lang="en-US" dirty="0"/>
              <a:t>Capacity of the end-to-end path = capacity of the narrow link</a:t>
            </a:r>
          </a:p>
          <a:p>
            <a:pPr lvl="1"/>
            <a:r>
              <a:rPr lang="en-US" dirty="0"/>
              <a:t>Utilized bandwidth: current traffic load</a:t>
            </a:r>
          </a:p>
          <a:p>
            <a:pPr lvl="1"/>
            <a:r>
              <a:rPr lang="en-US" dirty="0"/>
              <a:t>Available bandwidth: capacity – utilized bandwidth</a:t>
            </a:r>
          </a:p>
          <a:p>
            <a:pPr lvl="2"/>
            <a:r>
              <a:rPr lang="en-US" dirty="0"/>
              <a:t>Tight Link: link with the least available bandwidth in a path</a:t>
            </a:r>
          </a:p>
          <a:p>
            <a:pPr lvl="1"/>
            <a:r>
              <a:rPr lang="en-US" dirty="0"/>
              <a:t>Achievable bandwidth: includes protocol and host issues (e.g. BDP!) </a:t>
            </a:r>
          </a:p>
          <a:p>
            <a:r>
              <a:rPr lang="en-US" dirty="0"/>
              <a:t>All of this is “memory to memory”, e.g. we are not involving a spinning disk (more later)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1028"/>
          <p:cNvGrpSpPr>
            <a:grpSpLocks/>
          </p:cNvGrpSpPr>
          <p:nvPr/>
        </p:nvGrpSpPr>
        <p:grpSpPr bwMode="auto">
          <a:xfrm>
            <a:off x="344488" y="4238625"/>
            <a:ext cx="8308975" cy="1849438"/>
            <a:chOff x="68" y="2851"/>
            <a:chExt cx="5452" cy="1277"/>
          </a:xfrm>
        </p:grpSpPr>
        <p:grpSp>
          <p:nvGrpSpPr>
            <p:cNvPr id="10" name="Group 1029"/>
            <p:cNvGrpSpPr>
              <a:grpSpLocks/>
            </p:cNvGrpSpPr>
            <p:nvPr/>
          </p:nvGrpSpPr>
          <p:grpSpPr bwMode="auto">
            <a:xfrm>
              <a:off x="816" y="2851"/>
              <a:ext cx="4272" cy="1277"/>
              <a:chOff x="816" y="2594"/>
              <a:chExt cx="4272" cy="1277"/>
            </a:xfrm>
          </p:grpSpPr>
          <p:grpSp>
            <p:nvGrpSpPr>
              <p:cNvPr id="18" name="Group 1030"/>
              <p:cNvGrpSpPr>
                <a:grpSpLocks/>
              </p:cNvGrpSpPr>
              <p:nvPr/>
            </p:nvGrpSpPr>
            <p:grpSpPr bwMode="auto">
              <a:xfrm>
                <a:off x="816" y="2594"/>
                <a:ext cx="3888" cy="1056"/>
                <a:chOff x="816" y="1200"/>
                <a:chExt cx="3888" cy="1056"/>
              </a:xfrm>
            </p:grpSpPr>
            <p:sp>
              <p:nvSpPr>
                <p:cNvPr id="23" name="Rectangle 1031"/>
                <p:cNvSpPr>
                  <a:spLocks noChangeArrowheads="1"/>
                </p:cNvSpPr>
                <p:nvPr/>
              </p:nvSpPr>
              <p:spPr bwMode="auto">
                <a:xfrm>
                  <a:off x="816" y="1736"/>
                  <a:ext cx="909" cy="19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5" charset="0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24" name="Rectangle 1032"/>
                <p:cNvSpPr>
                  <a:spLocks noChangeArrowheads="1"/>
                </p:cNvSpPr>
                <p:nvPr/>
              </p:nvSpPr>
              <p:spPr bwMode="auto">
                <a:xfrm>
                  <a:off x="1725" y="1676"/>
                  <a:ext cx="897" cy="9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5" charset="0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25" name="Rectangle 1033"/>
                <p:cNvSpPr>
                  <a:spLocks noChangeArrowheads="1"/>
                </p:cNvSpPr>
                <p:nvPr/>
              </p:nvSpPr>
              <p:spPr bwMode="auto">
                <a:xfrm>
                  <a:off x="2640" y="1872"/>
                  <a:ext cx="1152" cy="38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5" charset="0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26" name="Rectangle 1034"/>
                <p:cNvSpPr>
                  <a:spLocks noChangeArrowheads="1"/>
                </p:cNvSpPr>
                <p:nvPr/>
              </p:nvSpPr>
              <p:spPr bwMode="auto">
                <a:xfrm>
                  <a:off x="3792" y="1534"/>
                  <a:ext cx="899" cy="4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5" charset="0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27" name="Rectangle 1035"/>
                <p:cNvSpPr>
                  <a:spLocks noChangeArrowheads="1"/>
                </p:cNvSpPr>
                <p:nvPr/>
              </p:nvSpPr>
              <p:spPr bwMode="auto">
                <a:xfrm>
                  <a:off x="816" y="1453"/>
                  <a:ext cx="912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Rectangle 1036"/>
                <p:cNvSpPr>
                  <a:spLocks noChangeArrowheads="1"/>
                </p:cNvSpPr>
                <p:nvPr/>
              </p:nvSpPr>
              <p:spPr bwMode="auto">
                <a:xfrm>
                  <a:off x="3792" y="1488"/>
                  <a:ext cx="912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1037"/>
                <p:cNvSpPr>
                  <a:spLocks noChangeArrowheads="1"/>
                </p:cNvSpPr>
                <p:nvPr/>
              </p:nvSpPr>
              <p:spPr bwMode="auto">
                <a:xfrm>
                  <a:off x="1728" y="1584"/>
                  <a:ext cx="91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1038"/>
                <p:cNvSpPr>
                  <a:spLocks noChangeArrowheads="1"/>
                </p:cNvSpPr>
                <p:nvPr/>
              </p:nvSpPr>
              <p:spPr bwMode="auto">
                <a:xfrm>
                  <a:off x="2640" y="1200"/>
                  <a:ext cx="1152" cy="105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Text Box 1039"/>
                <p:cNvSpPr txBox="1">
                  <a:spLocks noChangeArrowheads="1"/>
                </p:cNvSpPr>
                <p:nvPr/>
              </p:nvSpPr>
              <p:spPr bwMode="auto">
                <a:xfrm>
                  <a:off x="1008" y="1535"/>
                  <a:ext cx="528" cy="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chemeClr val="tx2"/>
                      </a:solidFill>
                    </a:rPr>
                    <a:t>45 Mbps</a:t>
                  </a:r>
                </a:p>
              </p:txBody>
            </p:sp>
            <p:sp>
              <p:nvSpPr>
                <p:cNvPr id="32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1872" y="1567"/>
                  <a:ext cx="528" cy="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chemeClr val="tx2"/>
                      </a:solidFill>
                    </a:rPr>
                    <a:t>10 Mbps</a:t>
                  </a:r>
                </a:p>
              </p:txBody>
            </p:sp>
            <p:sp>
              <p:nvSpPr>
                <p:cNvPr id="33" name="Text Box 1041"/>
                <p:cNvSpPr txBox="1">
                  <a:spLocks noChangeArrowheads="1"/>
                </p:cNvSpPr>
                <p:nvPr/>
              </p:nvSpPr>
              <p:spPr bwMode="auto">
                <a:xfrm>
                  <a:off x="2928" y="1575"/>
                  <a:ext cx="624" cy="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chemeClr val="tx2"/>
                      </a:solidFill>
                    </a:rPr>
                    <a:t>100 Mbps</a:t>
                  </a:r>
                </a:p>
              </p:txBody>
            </p:sp>
            <p:sp>
              <p:nvSpPr>
                <p:cNvPr id="34" name="Text Box 1042"/>
                <p:cNvSpPr txBox="1">
                  <a:spLocks noChangeArrowheads="1"/>
                </p:cNvSpPr>
                <p:nvPr/>
              </p:nvSpPr>
              <p:spPr bwMode="auto">
                <a:xfrm>
                  <a:off x="3936" y="1575"/>
                  <a:ext cx="528" cy="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chemeClr val="tx2"/>
                      </a:solidFill>
                    </a:rPr>
                    <a:t>45 Mbps</a:t>
                  </a:r>
                </a:p>
              </p:txBody>
            </p:sp>
          </p:grpSp>
          <p:sp>
            <p:nvSpPr>
              <p:cNvPr id="19" name="Text Box 1043"/>
              <p:cNvSpPr txBox="1">
                <a:spLocks noChangeArrowheads="1"/>
              </p:cNvSpPr>
              <p:nvPr/>
            </p:nvSpPr>
            <p:spPr bwMode="auto">
              <a:xfrm>
                <a:off x="1344" y="3441"/>
                <a:ext cx="8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2"/>
                    </a:solidFill>
                  </a:rPr>
                  <a:t>Narrow Link</a:t>
                </a:r>
              </a:p>
            </p:txBody>
          </p:sp>
          <p:sp>
            <p:nvSpPr>
              <p:cNvPr id="20" name="Text Box 1044"/>
              <p:cNvSpPr txBox="1">
                <a:spLocks noChangeArrowheads="1"/>
              </p:cNvSpPr>
              <p:nvPr/>
            </p:nvSpPr>
            <p:spPr bwMode="auto">
              <a:xfrm>
                <a:off x="4224" y="3637"/>
                <a:ext cx="864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2"/>
                    </a:solidFill>
                  </a:rPr>
                  <a:t>Tight Link</a:t>
                </a:r>
              </a:p>
            </p:txBody>
          </p:sp>
          <p:sp>
            <p:nvSpPr>
              <p:cNvPr id="21" name="Line 1045"/>
              <p:cNvSpPr>
                <a:spLocks noChangeShapeType="1"/>
              </p:cNvSpPr>
              <p:nvPr/>
            </p:nvSpPr>
            <p:spPr bwMode="auto">
              <a:xfrm flipV="1">
                <a:off x="2016" y="3201"/>
                <a:ext cx="144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046"/>
              <p:cNvSpPr>
                <a:spLocks noChangeShapeType="1"/>
              </p:cNvSpPr>
              <p:nvPr/>
            </p:nvSpPr>
            <p:spPr bwMode="auto">
              <a:xfrm flipH="1" flipV="1">
                <a:off x="4176" y="3380"/>
                <a:ext cx="28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Oval 1047"/>
            <p:cNvSpPr>
              <a:spLocks noChangeArrowheads="1"/>
            </p:cNvSpPr>
            <p:nvPr/>
          </p:nvSpPr>
          <p:spPr bwMode="auto">
            <a:xfrm>
              <a:off x="144" y="3216"/>
              <a:ext cx="336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48"/>
            <p:cNvSpPr>
              <a:spLocks noChangeShapeType="1"/>
            </p:cNvSpPr>
            <p:nvPr/>
          </p:nvSpPr>
          <p:spPr bwMode="auto">
            <a:xfrm>
              <a:off x="480" y="33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49"/>
            <p:cNvSpPr>
              <a:spLocks noChangeShapeType="1"/>
            </p:cNvSpPr>
            <p:nvPr/>
          </p:nvSpPr>
          <p:spPr bwMode="auto">
            <a:xfrm>
              <a:off x="4704" y="33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050"/>
            <p:cNvSpPr>
              <a:spLocks noChangeArrowheads="1"/>
            </p:cNvSpPr>
            <p:nvPr/>
          </p:nvSpPr>
          <p:spPr bwMode="auto">
            <a:xfrm>
              <a:off x="5040" y="3216"/>
              <a:ext cx="336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051"/>
            <p:cNvSpPr txBox="1">
              <a:spLocks noChangeArrowheads="1"/>
            </p:cNvSpPr>
            <p:nvPr/>
          </p:nvSpPr>
          <p:spPr bwMode="auto">
            <a:xfrm>
              <a:off x="68" y="3466"/>
              <a:ext cx="52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tx2"/>
                  </a:solidFill>
                </a:rPr>
                <a:t>source</a:t>
              </a:r>
            </a:p>
          </p:txBody>
        </p:sp>
        <p:sp>
          <p:nvSpPr>
            <p:cNvPr id="17" name="Text Box 1052"/>
            <p:cNvSpPr txBox="1">
              <a:spLocks noChangeArrowheads="1"/>
            </p:cNvSpPr>
            <p:nvPr/>
          </p:nvSpPr>
          <p:spPr bwMode="auto">
            <a:xfrm>
              <a:off x="4992" y="3466"/>
              <a:ext cx="52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tx2"/>
                  </a:solidFill>
                </a:rPr>
                <a:t>sink</a:t>
              </a:r>
            </a:p>
          </p:txBody>
        </p:sp>
      </p:grpSp>
      <p:sp>
        <p:nvSpPr>
          <p:cNvPr id="35" name="Text Box 1043"/>
          <p:cNvSpPr txBox="1">
            <a:spLocks noChangeArrowheads="1"/>
          </p:cNvSpPr>
          <p:nvPr/>
        </p:nvSpPr>
        <p:spPr bwMode="auto">
          <a:xfrm>
            <a:off x="1509713" y="6103938"/>
            <a:ext cx="4357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chemeClr val="tx2"/>
                </a:solidFill>
              </a:rPr>
              <a:t>(Shaded portion shows background traffic)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22</a:t>
            </a:fld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OWAMP Tells Us</a:t>
            </a:r>
            <a:endParaRPr lang="en-US" dirty="0"/>
          </a:p>
        </p:txBody>
      </p:sp>
      <p:pic>
        <p:nvPicPr>
          <p:cNvPr id="8" name="Picture 7" descr="Macintosh HD:Users:zurawski:Desktop: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0" y="1387497"/>
            <a:ext cx="4708210" cy="260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intosh HD:Users:zurawski:Desktop: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08" y="3795060"/>
            <a:ext cx="5171792" cy="26182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4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The “perfSONAR Toolkit” is an open source implementation  and packaging of the perfSONAR measurement infrastructure and protocols</a:t>
            </a:r>
          </a:p>
          <a:p>
            <a:pPr lvl="1">
              <a:defRPr/>
            </a:pPr>
            <a:r>
              <a:rPr lang="en-US" dirty="0" smtClean="0">
                <a:hlinkClick r:id="rId2"/>
              </a:rPr>
              <a:t>http://www.perfsonar.net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All components are available as RPMs, and bundled into a </a:t>
            </a:r>
            <a:r>
              <a:rPr lang="en-US" dirty="0" err="1" smtClean="0"/>
              <a:t>CentOS</a:t>
            </a:r>
            <a:r>
              <a:rPr lang="en-US" dirty="0" smtClean="0"/>
              <a:t> 6-based “</a:t>
            </a:r>
            <a:r>
              <a:rPr lang="en-US" dirty="0" err="1" smtClean="0"/>
              <a:t>netinstall</a:t>
            </a:r>
            <a:r>
              <a:rPr lang="en-US" dirty="0" smtClean="0"/>
              <a:t>”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 smtClean="0"/>
              <a:t>perfSONAR</a:t>
            </a:r>
            <a:r>
              <a:rPr lang="en-US" dirty="0" smtClean="0"/>
              <a:t> tools are much more accurate if run on a dedicated </a:t>
            </a:r>
            <a:r>
              <a:rPr lang="en-US" dirty="0" err="1" smtClean="0"/>
              <a:t>perfSONAR</a:t>
            </a:r>
            <a:r>
              <a:rPr lang="en-US" dirty="0" smtClean="0"/>
              <a:t> host, not on the DTN or something else with a real job to do</a:t>
            </a:r>
          </a:p>
          <a:p>
            <a:pPr>
              <a:defRPr/>
            </a:pPr>
            <a:r>
              <a:rPr lang="en-US" dirty="0" smtClean="0"/>
              <a:t>Very easy to install and configure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Usually takes less than 30 minutes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perfSONAR Toolkit</a:t>
            </a:r>
            <a:endParaRPr lang="en-US" sz="40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Deployment By The Numbers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138"/>
            <a:ext cx="8229600" cy="470852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Last updated Feb 2015.  Adoption trend increases with each release.  CC-NIE and innovation platform helped as well. 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7" name="Picture 6" descr="20150220-pSDeployments-Po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" y="1811719"/>
            <a:ext cx="7888976" cy="44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654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hlinkClick r:id="rId2"/>
              </a:rPr>
              <a:t>http://stats.es.net/ServicesDirectory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" name="Content Placeholder 6" descr="Screen Shot 2014-01-11 at 8.54.46 AM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11" t="-2847" b="3883"/>
          <a:stretch/>
        </p:blipFill>
        <p:spPr>
          <a:xfrm>
            <a:off x="-44218" y="1678887"/>
            <a:ext cx="8731018" cy="4591473"/>
          </a:xfr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5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dirty="0" smtClean="0"/>
              <a:t>Introduction &amp; Motivation</a:t>
            </a:r>
            <a:endParaRPr lang="en-US" dirty="0"/>
          </a:p>
          <a:p>
            <a:r>
              <a:rPr lang="en-US" dirty="0" smtClean="0"/>
              <a:t>Problem Classification</a:t>
            </a:r>
          </a:p>
          <a:p>
            <a:r>
              <a:rPr lang="en-US" dirty="0" err="1" smtClean="0"/>
              <a:t>perfSONAR</a:t>
            </a:r>
            <a:r>
              <a:rPr lang="en-US" dirty="0" smtClean="0"/>
              <a:t> Basics</a:t>
            </a:r>
          </a:p>
          <a:p>
            <a:r>
              <a:rPr lang="en-US" b="1" dirty="0" smtClean="0">
                <a:solidFill>
                  <a:srgbClr val="F79646"/>
                </a:solidFill>
              </a:rPr>
              <a:t>Deployment Strategies</a:t>
            </a:r>
          </a:p>
          <a:p>
            <a:r>
              <a:rPr lang="en-US" dirty="0" smtClean="0"/>
              <a:t>Success Stories</a:t>
            </a:r>
          </a:p>
          <a:p>
            <a:r>
              <a:rPr lang="en-US" dirty="0" smtClean="0"/>
              <a:t>Further Info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2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can’t wait for users to report problems and then fix them (soft failures can go unreported for years!)</a:t>
            </a:r>
          </a:p>
          <a:p>
            <a:pPr>
              <a:defRPr/>
            </a:pPr>
            <a:r>
              <a:rPr lang="en-US" dirty="0" smtClean="0"/>
              <a:t>Things just break sometimes</a:t>
            </a:r>
          </a:p>
          <a:p>
            <a:pPr lvl="1">
              <a:defRPr/>
            </a:pPr>
            <a:r>
              <a:rPr lang="en-US" dirty="0" smtClean="0"/>
              <a:t>Failing optics</a:t>
            </a:r>
          </a:p>
          <a:p>
            <a:pPr lvl="1">
              <a:defRPr/>
            </a:pPr>
            <a:r>
              <a:rPr lang="en-US" dirty="0" smtClean="0"/>
              <a:t>Somebody messed around in a patch panel and kinked a fiber</a:t>
            </a:r>
          </a:p>
          <a:p>
            <a:pPr lvl="1">
              <a:defRPr/>
            </a:pPr>
            <a:r>
              <a:rPr lang="en-US" dirty="0" smtClean="0"/>
              <a:t>Hardware goes bad</a:t>
            </a:r>
          </a:p>
          <a:p>
            <a:pPr>
              <a:defRPr/>
            </a:pPr>
            <a:r>
              <a:rPr lang="en-US" dirty="0" smtClean="0"/>
              <a:t>Problems that get fixed have a way of coming back</a:t>
            </a:r>
          </a:p>
          <a:p>
            <a:pPr lvl="1">
              <a:defRPr/>
            </a:pPr>
            <a:r>
              <a:rPr lang="en-US" dirty="0" smtClean="0"/>
              <a:t>System defaults come back after hardware/software upgrades</a:t>
            </a:r>
          </a:p>
          <a:p>
            <a:pPr lvl="1">
              <a:defRPr/>
            </a:pPr>
            <a:r>
              <a:rPr lang="en-US" dirty="0" smtClean="0"/>
              <a:t>New employees may not know why the previous employee set things up a certain way and back out fixes</a:t>
            </a:r>
          </a:p>
          <a:p>
            <a:pPr>
              <a:defRPr/>
            </a:pPr>
            <a:r>
              <a:rPr lang="en-US" dirty="0" smtClean="0"/>
              <a:t>Important to continually collect, archive, and alert on active throughput test results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Importance of Regular Testing</a:t>
            </a:r>
            <a:endParaRPr lang="en-US" sz="40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2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ctr"/>
            <a:r>
              <a:rPr lang="en-US" sz="4000" dirty="0" smtClean="0"/>
              <a:t>Regular Testing - Beacon</a:t>
            </a:r>
            <a:endParaRPr lang="en-US" sz="4000" dirty="0"/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7233738" y="6348727"/>
            <a:ext cx="1316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6F1344-68C9-A64B-BA6F-34AA95D5BD6D}" type="datetime4">
              <a:rPr lang="en-US" smtClean="0"/>
              <a:pPr/>
              <a:t>March 12, 2015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/>
        </p:nvSpPr>
        <p:spPr>
          <a:xfrm>
            <a:off x="111474" y="6342995"/>
            <a:ext cx="2079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/>
        </p:nvSpPr>
        <p:spPr>
          <a:xfrm>
            <a:off x="8661114" y="6348727"/>
            <a:ext cx="371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151B9-CF22-1341-A1FA-AF855BA4AD1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4" y="698904"/>
            <a:ext cx="5459590" cy="5727607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85801" y="1189038"/>
            <a:ext cx="3759414" cy="48307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 beacon setup is typically employed by a network provider (regional, backbone, exchange point)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 service to the users (allows people to test into the network)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Can be configured with Layer 2 connectivity if needed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If no regular tests are scheduled, minimum requirements for local storage.  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Makes the most sense to enable all services (bandwidth and latency)</a:t>
            </a:r>
          </a:p>
        </p:txBody>
      </p:sp>
    </p:spTree>
    <p:extLst>
      <p:ext uri="{BB962C8B-B14F-4D97-AF65-F5344CB8AC3E}">
        <p14:creationId xmlns:p14="http://schemas.microsoft.com/office/powerpoint/2010/main" val="237204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dirty="0" smtClean="0"/>
              <a:t>The global Research &amp; Education network ecosystem is comprised of hundreds of international, national, regional and local-scale networks.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sz="1700" dirty="0" smtClean="0"/>
          </a:p>
        </p:txBody>
      </p:sp>
      <p:pic>
        <p:nvPicPr>
          <p:cNvPr id="2" name="Picture 1" descr="ascore-2014-jan-ipv4v6-standalone-1200x7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255" y="2777067"/>
            <a:ext cx="6513930" cy="3465164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1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ctr"/>
            <a:r>
              <a:rPr lang="en-US" sz="4000" dirty="0" smtClean="0"/>
              <a:t>Regular Testing - Island</a:t>
            </a:r>
            <a:endParaRPr lang="en-US" sz="4000" dirty="0"/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7233738" y="6348727"/>
            <a:ext cx="1316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6F1344-68C9-A64B-BA6F-34AA95D5BD6D}" type="datetime4">
              <a:rPr lang="en-US" smtClean="0"/>
              <a:pPr/>
              <a:t>March 12, 2015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/>
        </p:nvSpPr>
        <p:spPr>
          <a:xfrm>
            <a:off x="111474" y="6342995"/>
            <a:ext cx="2079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/>
        </p:nvSpPr>
        <p:spPr>
          <a:xfrm>
            <a:off x="8661114" y="6348727"/>
            <a:ext cx="371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151B9-CF22-1341-A1FA-AF855BA4AD1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829" y="1189038"/>
            <a:ext cx="5833464" cy="5084836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85801" y="1189037"/>
            <a:ext cx="3406619" cy="5159689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 island setup allows a site to test against any number of the 1300+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perfSONAR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nodes around the world, and store the data locally.  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 coordination required with other sites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Allows a view of near horizon testing (e.g. short latency – campus, regional) and far horizon (backbone network, remote collaborators). 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OWAMP is particularly useful for determining packet loss in the previous cases.  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Throughput will not be as valuable when the latency is small</a:t>
            </a:r>
          </a:p>
        </p:txBody>
      </p:sp>
    </p:spTree>
    <p:extLst>
      <p:ext uri="{BB962C8B-B14F-4D97-AF65-F5344CB8AC3E}">
        <p14:creationId xmlns:p14="http://schemas.microsoft.com/office/powerpoint/2010/main" val="273245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ctr"/>
            <a:r>
              <a:rPr lang="en-US" sz="4000" dirty="0" smtClean="0"/>
              <a:t>Regular Testing - Mesh</a:t>
            </a:r>
            <a:endParaRPr lang="en-US" sz="4000" dirty="0"/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7233738" y="6348727"/>
            <a:ext cx="1316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6F1344-68C9-A64B-BA6F-34AA95D5BD6D}" type="datetime4">
              <a:rPr lang="en-US" smtClean="0"/>
              <a:pPr/>
              <a:t>March 12, 2015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/>
        </p:nvSpPr>
        <p:spPr>
          <a:xfrm>
            <a:off x="111474" y="6342995"/>
            <a:ext cx="2079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/>
        </p:nvSpPr>
        <p:spPr>
          <a:xfrm>
            <a:off x="8661114" y="6348727"/>
            <a:ext cx="371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151B9-CF22-1341-A1FA-AF855BA4AD1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517" y="1232319"/>
            <a:ext cx="5580483" cy="4535411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85801" y="1189038"/>
            <a:ext cx="3424258" cy="48307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A full mesh requires more coordination: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 full mesh means all hosts involved are running the same test configuration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 partial mesh could mean only a small number of related hosts are running a testing configuration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 either case – bandwidth and latency will be valuable test cases</a:t>
            </a:r>
          </a:p>
        </p:txBody>
      </p:sp>
    </p:spTree>
    <p:extLst>
      <p:ext uri="{BB962C8B-B14F-4D97-AF65-F5344CB8AC3E}">
        <p14:creationId xmlns:p14="http://schemas.microsoft.com/office/powerpoint/2010/main" val="419972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84" y="102621"/>
            <a:ext cx="3130320" cy="1811449"/>
          </a:xfrm>
        </p:spPr>
        <p:txBody>
          <a:bodyPr>
            <a:noAutofit/>
          </a:bodyPr>
          <a:lstStyle/>
          <a:p>
            <a:r>
              <a:rPr lang="en-US" sz="2400" b="1" dirty="0"/>
              <a:t>perfSONAR Dashboard: </a:t>
            </a:r>
            <a:r>
              <a:rPr lang="en-US" sz="2400" b="1" dirty="0" smtClean="0"/>
              <a:t>Raising Expectations and improving network visibility </a:t>
            </a:r>
            <a:endParaRPr lang="en-US" sz="2400" b="1" dirty="0"/>
          </a:p>
        </p:txBody>
      </p:sp>
      <p:pic>
        <p:nvPicPr>
          <p:cNvPr id="6" name="Content Placeholder 5" descr="perf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20"/>
          <a:stretch/>
        </p:blipFill>
        <p:spPr>
          <a:xfrm>
            <a:off x="3688044" y="1600200"/>
            <a:ext cx="4998755" cy="4886325"/>
          </a:xfrm>
        </p:spPr>
      </p:pic>
      <p:sp>
        <p:nvSpPr>
          <p:cNvPr id="7" name="TextBox 6"/>
          <p:cNvSpPr txBox="1"/>
          <p:nvPr/>
        </p:nvSpPr>
        <p:spPr>
          <a:xfrm>
            <a:off x="488259" y="1914070"/>
            <a:ext cx="31997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 at-a-glance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Packet loss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Throughput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Correctness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Current live instances at </a:t>
            </a:r>
          </a:p>
          <a:p>
            <a:r>
              <a:rPr lang="en-US" dirty="0">
                <a:hlinkClick r:id="rId3"/>
              </a:rPr>
              <a:t>http://ps-dashboard.es.net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://pas.net.internet2.edu/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Drill-down capabilities: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Test history between hosts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Ability to correlate with other events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Very valuable for fault localization and isolation</a:t>
            </a:r>
            <a:endParaRPr lang="en-US" dirty="0"/>
          </a:p>
        </p:txBody>
      </p:sp>
      <p:pic>
        <p:nvPicPr>
          <p:cNvPr id="8" name="Content Placeholder 6" descr="Screen Shot 2015-01-19 at 12.02.46 P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95" r="-33695"/>
          <a:stretch>
            <a:fillRect/>
          </a:stretch>
        </p:blipFill>
        <p:spPr>
          <a:xfrm>
            <a:off x="1684828" y="465668"/>
            <a:ext cx="9289018" cy="566049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8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244599"/>
            <a:ext cx="8229600" cy="4881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What are you going to measure?</a:t>
            </a:r>
          </a:p>
          <a:p>
            <a:pPr lvl="1">
              <a:defRPr/>
            </a:pPr>
            <a:r>
              <a:rPr lang="en-US" dirty="0" smtClean="0"/>
              <a:t>Achievable bandwidth</a:t>
            </a:r>
          </a:p>
          <a:p>
            <a:pPr lvl="2">
              <a:defRPr/>
            </a:pPr>
            <a:r>
              <a:rPr lang="en-US" dirty="0" smtClean="0"/>
              <a:t>2-3 regional destinations (careful – localized throughput testing is not very valuable – see earlier graph)</a:t>
            </a:r>
          </a:p>
          <a:p>
            <a:pPr lvl="2">
              <a:defRPr/>
            </a:pPr>
            <a:r>
              <a:rPr lang="en-US" dirty="0" smtClean="0"/>
              <a:t>4-8 important collaborators</a:t>
            </a:r>
          </a:p>
          <a:p>
            <a:pPr lvl="2">
              <a:defRPr/>
            </a:pPr>
            <a:r>
              <a:rPr lang="en-US" dirty="0" smtClean="0"/>
              <a:t>4-8 times per day to each destination (e.g. </a:t>
            </a:r>
            <a:r>
              <a:rPr lang="en-US" dirty="0"/>
              <a:t>4</a:t>
            </a:r>
            <a:r>
              <a:rPr lang="en-US" dirty="0" smtClean="0"/>
              <a:t>hr cadence = 6 tests per day)</a:t>
            </a:r>
          </a:p>
          <a:p>
            <a:pPr lvl="2">
              <a:defRPr/>
            </a:pPr>
            <a:r>
              <a:rPr lang="en-US" dirty="0" smtClean="0"/>
              <a:t>20 second tests within a region, longer across </a:t>
            </a:r>
            <a:r>
              <a:rPr lang="en-US" dirty="0"/>
              <a:t>o</a:t>
            </a:r>
            <a:r>
              <a:rPr lang="en-US" dirty="0" smtClean="0"/>
              <a:t>ceans and continents </a:t>
            </a:r>
          </a:p>
          <a:p>
            <a:pPr lvl="1">
              <a:defRPr/>
            </a:pPr>
            <a:r>
              <a:rPr lang="en-US" dirty="0" smtClean="0"/>
              <a:t>Loss/Availability/Latency</a:t>
            </a:r>
          </a:p>
          <a:p>
            <a:pPr lvl="2">
              <a:defRPr/>
            </a:pPr>
            <a:r>
              <a:rPr lang="en-US" dirty="0" smtClean="0"/>
              <a:t>OWAMP:  ~10-20 collaborators over diverse paths</a:t>
            </a:r>
          </a:p>
          <a:p>
            <a:pPr lvl="1">
              <a:defRPr/>
            </a:pPr>
            <a:r>
              <a:rPr lang="en-US" dirty="0" smtClean="0"/>
              <a:t>Interface Utilization &amp; Errors (via SNMP)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68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 a Test Plan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4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perfSONAR Deployment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88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Critical to deploy near key resources such as DTNs</a:t>
            </a:r>
          </a:p>
          <a:p>
            <a:r>
              <a:rPr lang="en-US" dirty="0" smtClean="0"/>
              <a:t>More perfSONAR </a:t>
            </a:r>
            <a:r>
              <a:rPr lang="en-US" dirty="0"/>
              <a:t>hosts allow </a:t>
            </a:r>
            <a:r>
              <a:rPr lang="en-US" dirty="0" smtClean="0"/>
              <a:t>segments of </a:t>
            </a:r>
            <a:r>
              <a:rPr lang="en-US" dirty="0"/>
              <a:t>the path to be tested separately</a:t>
            </a:r>
          </a:p>
          <a:p>
            <a:pPr lvl="1"/>
            <a:r>
              <a:rPr lang="en-US" dirty="0" smtClean="0"/>
              <a:t>Reduced visibility for devices between </a:t>
            </a:r>
            <a:r>
              <a:rPr lang="en-US" dirty="0"/>
              <a:t>perfSONAR </a:t>
            </a:r>
            <a:r>
              <a:rPr lang="en-US" dirty="0" smtClean="0"/>
              <a:t>hosts</a:t>
            </a:r>
            <a:endParaRPr lang="en-US" dirty="0"/>
          </a:p>
          <a:p>
            <a:pPr lvl="1"/>
            <a:r>
              <a:rPr lang="en-US" dirty="0" smtClean="0"/>
              <a:t>Must rely on counters or other means where perfSONAR can’t go</a:t>
            </a:r>
          </a:p>
          <a:p>
            <a:r>
              <a:rPr lang="en-US" dirty="0" smtClean="0"/>
              <a:t>Effective test methodology derived from protocol behavior</a:t>
            </a:r>
          </a:p>
          <a:p>
            <a:pPr lvl="1"/>
            <a:r>
              <a:rPr lang="en-US" dirty="0" smtClean="0"/>
              <a:t>TCP suffers much more from packet loss as latency increases</a:t>
            </a:r>
          </a:p>
          <a:p>
            <a:pPr lvl="1"/>
            <a:r>
              <a:rPr lang="en-US" dirty="0" smtClean="0"/>
              <a:t>TCP is more likely to cause loss as latency increases</a:t>
            </a:r>
          </a:p>
          <a:p>
            <a:pPr lvl="1"/>
            <a:r>
              <a:rPr lang="en-US" dirty="0" smtClean="0"/>
              <a:t>Testing should leverage this in two ways</a:t>
            </a:r>
          </a:p>
          <a:p>
            <a:pPr lvl="2"/>
            <a:r>
              <a:rPr lang="en-US" dirty="0" smtClean="0"/>
              <a:t>Design tests so that they are likely to fail if there is a problem</a:t>
            </a:r>
          </a:p>
          <a:p>
            <a:pPr lvl="2"/>
            <a:r>
              <a:rPr lang="en-US" dirty="0" smtClean="0"/>
              <a:t>Mimic the behavior of production traffic as much as possible</a:t>
            </a:r>
          </a:p>
          <a:p>
            <a:pPr lvl="1"/>
            <a:r>
              <a:rPr lang="en-US" dirty="0" smtClean="0"/>
              <a:t>Note: don’t design your tests to succeed</a:t>
            </a:r>
          </a:p>
          <a:p>
            <a:pPr lvl="2"/>
            <a:r>
              <a:rPr lang="en-US" dirty="0" smtClean="0"/>
              <a:t>The point is not to “be green” even if there are problems</a:t>
            </a:r>
          </a:p>
          <a:p>
            <a:pPr lvl="2"/>
            <a:r>
              <a:rPr lang="en-US" dirty="0" smtClean="0"/>
              <a:t>The point is to find problems when they come up so that the problems are fixed quickly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8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081088"/>
            <a:ext cx="8132763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86733"/>
            <a:ext cx="9144000" cy="8064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Sample Site Deployment</a:t>
            </a:r>
            <a:endParaRPr lang="en-US" sz="40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dirty="0" smtClean="0"/>
              <a:t>Introduction &amp; Motivation</a:t>
            </a:r>
            <a:endParaRPr lang="en-US" dirty="0"/>
          </a:p>
          <a:p>
            <a:r>
              <a:rPr lang="en-US" dirty="0" smtClean="0"/>
              <a:t>Problem Classification</a:t>
            </a:r>
          </a:p>
          <a:p>
            <a:r>
              <a:rPr lang="en-US" dirty="0" err="1" smtClean="0"/>
              <a:t>perfSONAR</a:t>
            </a:r>
            <a:r>
              <a:rPr lang="en-US" dirty="0" smtClean="0"/>
              <a:t> Basics</a:t>
            </a:r>
          </a:p>
          <a:p>
            <a:r>
              <a:rPr lang="en-US" dirty="0" smtClean="0"/>
              <a:t>Deployment Strategies</a:t>
            </a:r>
          </a:p>
          <a:p>
            <a:r>
              <a:rPr lang="en-US" b="1" dirty="0" smtClean="0">
                <a:solidFill>
                  <a:srgbClr val="F79646"/>
                </a:solidFill>
              </a:rPr>
              <a:t>Success Stories</a:t>
            </a:r>
          </a:p>
          <a:p>
            <a:r>
              <a:rPr lang="en-US" dirty="0" smtClean="0"/>
              <a:t>Further Info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 Stories - Host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Showing the role of MTUs and host tuning (e.g. ‘its all related’):</a:t>
            </a:r>
            <a:endParaRPr lang="en-US" sz="2000" dirty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</p:txBody>
      </p:sp>
      <p:pic>
        <p:nvPicPr>
          <p:cNvPr id="6" name="Picture 5" descr="20140505-PPPL-NERSC-10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1766"/>
            <a:ext cx="8034867" cy="366612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1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Sometimes its not your fault – this is why monitoring your provider is a good idea: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Drastic drop in BWCTL normally has a reason …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Success Stories - </a:t>
            </a:r>
            <a:r>
              <a:rPr lang="en-US" dirty="0" smtClean="0"/>
              <a:t>Upstream Packet Loss</a:t>
            </a:r>
            <a:endParaRPr lang="en-US" dirty="0"/>
          </a:p>
        </p:txBody>
      </p:sp>
      <p:pic>
        <p:nvPicPr>
          <p:cNvPr id="6" name="Picture 5" descr="20140502-Brown-BWCTL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" y="2122790"/>
            <a:ext cx="7586133" cy="322097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2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Spikes of packet loss, almost always during business hours</a:t>
            </a:r>
          </a:p>
          <a:p>
            <a:pPr lvl="1"/>
            <a:r>
              <a:rPr lang="en-US" sz="2000" dirty="0" smtClean="0"/>
              <a:t>Function of the load on the line/time of day</a:t>
            </a:r>
          </a:p>
          <a:p>
            <a:pPr lvl="1"/>
            <a:r>
              <a:rPr lang="en-US" sz="2000" dirty="0" smtClean="0"/>
              <a:t>This was traced to regional network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Success Stories - </a:t>
            </a:r>
            <a:r>
              <a:rPr lang="en-US" dirty="0" smtClean="0"/>
              <a:t>Upstream Packet Loss</a:t>
            </a:r>
            <a:endParaRPr lang="en-US" dirty="0"/>
          </a:p>
        </p:txBody>
      </p:sp>
      <p:pic>
        <p:nvPicPr>
          <p:cNvPr id="2" name="Picture 1" descr="20140502-Brown-ESnet-OWAMP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00" y="2476127"/>
            <a:ext cx="4602132" cy="3423024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5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2210"/>
            <a:ext cx="8229600" cy="754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96786"/>
            <a:ext cx="8460538" cy="153455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While these networks all interconnect, each network is owned and operated by separate organizations (called “domains”) with different policies, customers, funding models, hardware, bandwidth and configurations.</a:t>
            </a:r>
          </a:p>
          <a:p>
            <a:endParaRPr lang="en-US" sz="1700" dirty="0" smtClean="0"/>
          </a:p>
        </p:txBody>
      </p:sp>
      <p:pic>
        <p:nvPicPr>
          <p:cNvPr id="8" name="Content Placeholder 6" descr="GLIF_5-11_World_4k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8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933" y="2631336"/>
            <a:ext cx="7721600" cy="3679971"/>
          </a:xfr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2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457200" y="274638"/>
            <a:ext cx="8229600" cy="83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Success Stories - Speed Mismatch</a:t>
            </a:r>
          </a:p>
        </p:txBody>
      </p:sp>
      <p:pic>
        <p:nvPicPr>
          <p:cNvPr id="3" name="Picture 2" descr="Screen Shot 2013-10-21 at 8.3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963711"/>
            <a:ext cx="6324600" cy="2654366"/>
          </a:xfrm>
          <a:prstGeom prst="rect">
            <a:avLst/>
          </a:prstGeom>
        </p:spPr>
      </p:pic>
      <p:pic>
        <p:nvPicPr>
          <p:cNvPr id="4" name="Picture 3" descr="Screen Shot 2013-10-21 at 8.35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09065"/>
            <a:ext cx="5680031" cy="2385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33" y="5886087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http://fasterdata.es.net/performance-testing/troubleshooting/interface-speed-mismatch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</a:p>
          <a:p>
            <a:r>
              <a:rPr lang="en-US" sz="1200" dirty="0">
                <a:hlinkClick r:id="rId5"/>
              </a:rPr>
              <a:t>http://fasterdata.es.net/performance-testing/evaluating-network-performance/impedence-mismatch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6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nver-aarnet-perf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" b="854"/>
          <a:stretch/>
        </p:blipFill>
        <p:spPr>
          <a:xfrm>
            <a:off x="949660" y="1518545"/>
            <a:ext cx="7309854" cy="5339455"/>
          </a:xfrm>
        </p:spPr>
      </p:pic>
      <p:sp>
        <p:nvSpPr>
          <p:cNvPr id="5" name="Oval 4"/>
          <p:cNvSpPr/>
          <p:nvPr/>
        </p:nvSpPr>
        <p:spPr>
          <a:xfrm>
            <a:off x="4263672" y="3127680"/>
            <a:ext cx="1524900" cy="81216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31957" y="4648320"/>
            <a:ext cx="2877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rgbClr val="FF0000"/>
                </a:solidFill>
              </a:rPr>
              <a:t>Performance increases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rgbClr val="FF0000"/>
                </a:solidFill>
              </a:rPr>
              <a:t>Performance stabilizes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25706" y="3939840"/>
            <a:ext cx="647975" cy="708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5"/>
          <p:cNvSpPr txBox="1">
            <a:spLocks/>
          </p:cNvSpPr>
          <p:nvPr/>
        </p:nvSpPr>
        <p:spPr>
          <a:xfrm>
            <a:off x="457200" y="274638"/>
            <a:ext cx="8229600" cy="83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Success Stories - BGP Peering Migration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0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dirty="0" smtClean="0"/>
              <a:t>Introduction &amp; Motivation</a:t>
            </a:r>
            <a:endParaRPr lang="en-US" dirty="0"/>
          </a:p>
          <a:p>
            <a:r>
              <a:rPr lang="en-US" dirty="0" smtClean="0"/>
              <a:t>Problem Classification</a:t>
            </a:r>
          </a:p>
          <a:p>
            <a:r>
              <a:rPr lang="en-US" dirty="0" err="1" smtClean="0"/>
              <a:t>perfSONAR</a:t>
            </a:r>
            <a:r>
              <a:rPr lang="en-US" dirty="0" smtClean="0"/>
              <a:t> Basics</a:t>
            </a:r>
          </a:p>
          <a:p>
            <a:r>
              <a:rPr lang="en-US" dirty="0" smtClean="0"/>
              <a:t>Deployment Strategies</a:t>
            </a:r>
          </a:p>
          <a:p>
            <a:r>
              <a:rPr lang="en-US" dirty="0" smtClean="0"/>
              <a:t>Success Stories</a:t>
            </a:r>
          </a:p>
          <a:p>
            <a:r>
              <a:rPr lang="en-US" b="1" dirty="0" smtClean="0">
                <a:solidFill>
                  <a:srgbClr val="F79646"/>
                </a:solidFill>
              </a:rPr>
              <a:t>Further Info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0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Benefits: Finding the needle in the haystack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956"/>
            <a:ext cx="7731883" cy="28211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Above all, </a:t>
            </a:r>
            <a:r>
              <a:rPr lang="en-US" dirty="0" err="1" smtClean="0"/>
              <a:t>perfSONAR</a:t>
            </a:r>
            <a:r>
              <a:rPr lang="en-US" dirty="0" smtClean="0"/>
              <a:t> allows you to maintain a healthy, high-performing network because it helps identify the “soft failures” in the network path.</a:t>
            </a:r>
          </a:p>
          <a:p>
            <a:pPr lvl="1"/>
            <a:r>
              <a:rPr lang="en-US" dirty="0" smtClean="0"/>
              <a:t>Classical monitoring systems have limitations</a:t>
            </a:r>
          </a:p>
          <a:p>
            <a:pPr lvl="2"/>
            <a:r>
              <a:rPr lang="en-US" dirty="0" smtClean="0"/>
              <a:t>Performance problems are often only visible at the ends</a:t>
            </a:r>
          </a:p>
          <a:p>
            <a:pPr lvl="2"/>
            <a:r>
              <a:rPr lang="en-US" dirty="0" smtClean="0"/>
              <a:t>Individual network components (e.g. routers) have no knowledge of end host state </a:t>
            </a:r>
          </a:p>
          <a:p>
            <a:pPr lvl="1"/>
            <a:r>
              <a:rPr lang="en-US" dirty="0" smtClean="0"/>
              <a:t>perfSONAR tests the network in ways that classical monitoring systems do not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perfSONAR</a:t>
            </a:r>
            <a:r>
              <a:rPr lang="en-US" dirty="0" smtClean="0"/>
              <a:t> distributions equal better network visibility.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5" descr="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75" y="4404185"/>
            <a:ext cx="7094644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6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6946"/>
            <a:ext cx="8516175" cy="869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Benefit: Active and Growing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25958"/>
            <a:ext cx="4361835" cy="4922797"/>
          </a:xfrm>
        </p:spPr>
        <p:txBody>
          <a:bodyPr>
            <a:noAutofit/>
          </a:bodyPr>
          <a:lstStyle/>
          <a:p>
            <a:r>
              <a:rPr lang="en-US" sz="2000" dirty="0" smtClean="0"/>
              <a:t>Active email lists and forums provide:</a:t>
            </a:r>
          </a:p>
          <a:p>
            <a:pPr lvl="1"/>
            <a:r>
              <a:rPr lang="en-US" sz="2000" dirty="0" smtClean="0"/>
              <a:t>Instant access to advice and expertise from the community.</a:t>
            </a:r>
          </a:p>
          <a:p>
            <a:pPr lvl="1"/>
            <a:r>
              <a:rPr lang="en-US" sz="2000" dirty="0" smtClean="0"/>
              <a:t>Ability to share metrics, experience and findings with others to help debug issues on a global scale.</a:t>
            </a:r>
          </a:p>
          <a:p>
            <a:r>
              <a:rPr lang="en-US" sz="2000" dirty="0" smtClean="0"/>
              <a:t>Joining the community automatically increases the reach and power of </a:t>
            </a:r>
            <a:r>
              <a:rPr lang="en-US" sz="2000" dirty="0" err="1" smtClean="0"/>
              <a:t>perfSONAR</a:t>
            </a:r>
            <a:endParaRPr lang="en-US" sz="2000" dirty="0" smtClean="0"/>
          </a:p>
          <a:p>
            <a:pPr lvl="1"/>
            <a:r>
              <a:rPr lang="en-US" sz="2000" dirty="0" smtClean="0"/>
              <a:t>The more endpoints means exponentially more ways to test and discover issues, compare metrics</a:t>
            </a:r>
          </a:p>
        </p:txBody>
      </p:sp>
      <p:pic>
        <p:nvPicPr>
          <p:cNvPr id="8" name="Content Placeholder 7" descr="community-picture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54" b="-30654"/>
          <a:stretch>
            <a:fillRect/>
          </a:stretch>
        </p:blipFill>
        <p:spPr>
          <a:xfrm>
            <a:off x="4648200" y="1600200"/>
            <a:ext cx="4038600" cy="4348163"/>
          </a:xfr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44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 perfSONAR collaboration is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working to build a strong user community to support the use and development of the software.  </a:t>
            </a:r>
          </a:p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perfSONAR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Mailing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Lists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Announcement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Lists:</a:t>
            </a:r>
          </a:p>
          <a:p>
            <a:pPr lvl="2"/>
            <a:r>
              <a:rPr lang="en-US" sz="2400" dirty="0" smtClean="0">
                <a:latin typeface="Calibri" charset="0"/>
                <a:ea typeface="ＭＳ Ｐゴシック" charset="0"/>
                <a:hlinkClick r:id="rId2"/>
              </a:rPr>
              <a:t>https</a:t>
            </a:r>
            <a:r>
              <a:rPr lang="en-US" sz="2400" dirty="0">
                <a:latin typeface="Calibri" charset="0"/>
                <a:ea typeface="ＭＳ Ｐゴシック" charset="0"/>
                <a:hlinkClick r:id="rId2"/>
              </a:rPr>
              <a:t>://mail.internet2.edu/wws/subrequest/</a:t>
            </a:r>
            <a:r>
              <a:rPr lang="en-US" sz="2400" dirty="0" smtClean="0">
                <a:latin typeface="Calibri" charset="0"/>
                <a:ea typeface="ＭＳ Ｐゴシック" charset="0"/>
                <a:hlinkClick r:id="rId2"/>
              </a:rPr>
              <a:t>perfsonar-announce</a:t>
            </a:r>
            <a:endParaRPr lang="en-US" sz="2400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Users List:</a:t>
            </a:r>
          </a:p>
          <a:p>
            <a:pPr lvl="2"/>
            <a:r>
              <a:rPr lang="en-US" sz="2400" dirty="0" smtClean="0">
                <a:latin typeface="Calibri" charset="0"/>
                <a:ea typeface="ＭＳ Ｐゴシック" charset="0"/>
                <a:hlinkClick r:id="rId3"/>
              </a:rPr>
              <a:t>https</a:t>
            </a:r>
            <a:r>
              <a:rPr lang="en-US" sz="2400" dirty="0">
                <a:latin typeface="Calibri" charset="0"/>
                <a:ea typeface="ＭＳ Ｐゴシック" charset="0"/>
                <a:hlinkClick r:id="rId3"/>
              </a:rPr>
              <a:t>://mail.internet2.edu/wws/subrequest</a:t>
            </a:r>
            <a:r>
              <a:rPr lang="en-US" sz="2400" dirty="0" smtClean="0">
                <a:latin typeface="Calibri" charset="0"/>
                <a:ea typeface="ＭＳ Ｐゴシック" charset="0"/>
                <a:hlinkClick r:id="rId3"/>
              </a:rPr>
              <a:t>/perfsonar-users</a:t>
            </a:r>
            <a:endParaRPr lang="en-US" sz="2400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err="1" smtClean="0"/>
              <a:t>perfSONAR</a:t>
            </a:r>
            <a:r>
              <a:rPr lang="en-US" dirty="0" smtClean="0"/>
              <a:t> Community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1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explorations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3073400" cy="49196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Cheap ARM-based perfSONAR nodes</a:t>
            </a:r>
          </a:p>
          <a:p>
            <a:r>
              <a:rPr lang="en-US" dirty="0" smtClean="0"/>
              <a:t>e.g.: </a:t>
            </a:r>
            <a:r>
              <a:rPr lang="en-US" dirty="0" err="1" smtClean="0"/>
              <a:t>Cubox</a:t>
            </a:r>
            <a:r>
              <a:rPr lang="en-US" dirty="0" smtClean="0"/>
              <a:t> (“</a:t>
            </a:r>
            <a:r>
              <a:rPr lang="en-US" dirty="0" err="1" smtClean="0"/>
              <a:t>perfCUBE</a:t>
            </a:r>
            <a:r>
              <a:rPr lang="en-US" dirty="0" smtClean="0"/>
              <a:t>”) $120</a:t>
            </a:r>
            <a:endParaRPr lang="en-US" dirty="0"/>
          </a:p>
          <a:p>
            <a:r>
              <a:rPr lang="en-US" dirty="0" smtClean="0"/>
              <a:t>Several organizations have begun playing with these</a:t>
            </a:r>
          </a:p>
          <a:p>
            <a:endParaRPr lang="en-US" dirty="0"/>
          </a:p>
          <a:p>
            <a:r>
              <a:rPr lang="en-US" dirty="0" smtClean="0"/>
              <a:t>TCP max = 350Mbps </a:t>
            </a:r>
          </a:p>
          <a:p>
            <a:r>
              <a:rPr lang="en-US" dirty="0" smtClean="0"/>
              <a:t>owamp works well</a:t>
            </a:r>
          </a:p>
          <a:p>
            <a:r>
              <a:rPr lang="en-US" sz="1600" dirty="0" smtClean="0"/>
              <a:t>ARM RPMs </a:t>
            </a:r>
            <a:r>
              <a:rPr lang="en-US" sz="1600" dirty="0"/>
              <a:t>for Fedora20 at: http://</a:t>
            </a:r>
            <a:r>
              <a:rPr lang="en-US" sz="1600" dirty="0" err="1"/>
              <a:t>downloads.es.net</a:t>
            </a:r>
            <a:r>
              <a:rPr lang="en-US" sz="1600" dirty="0"/>
              <a:t>/pub/</a:t>
            </a:r>
            <a:r>
              <a:rPr lang="en-US" sz="1600" dirty="0" err="1"/>
              <a:t>perfsonar</a:t>
            </a:r>
            <a:r>
              <a:rPr lang="en-US" sz="1600" dirty="0"/>
              <a:t>/</a:t>
            </a:r>
            <a:r>
              <a:rPr lang="en-US" sz="1600" dirty="0" err="1"/>
              <a:t>cubox</a:t>
            </a:r>
            <a:r>
              <a:rPr lang="en-US" sz="1600" dirty="0"/>
              <a:t>/</a:t>
            </a:r>
            <a:endParaRPr lang="en-US" sz="1600" dirty="0" smtClean="0"/>
          </a:p>
        </p:txBody>
      </p:sp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717080"/>
            <a:ext cx="4916051" cy="440908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422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8" name="Content Placeholder 7" descr="Resources-and-useful-link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perfSONAR</a:t>
            </a:r>
            <a:r>
              <a:rPr lang="en-US" dirty="0" smtClean="0"/>
              <a:t> website</a:t>
            </a:r>
          </a:p>
          <a:p>
            <a:pPr lvl="1"/>
            <a:r>
              <a:rPr lang="en-US" dirty="0">
                <a:hlinkClick r:id="rId3"/>
              </a:rPr>
              <a:t>http://www.perfsonar.net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perfSONAR Toolkit Manual</a:t>
            </a:r>
          </a:p>
          <a:p>
            <a:pPr lvl="1"/>
            <a:r>
              <a:rPr lang="en-US" dirty="0" smtClean="0">
                <a:hlinkClick r:id="rId4"/>
              </a:rPr>
              <a:t>http://docs.perfsonar.net/</a:t>
            </a:r>
            <a:endParaRPr lang="en-US" dirty="0" smtClean="0"/>
          </a:p>
          <a:p>
            <a:r>
              <a:rPr lang="en-US" dirty="0" smtClean="0"/>
              <a:t>perfSONAR mailing lists</a:t>
            </a:r>
          </a:p>
          <a:p>
            <a:pPr lvl="1"/>
            <a:r>
              <a:rPr lang="en-US" dirty="0">
                <a:hlinkClick r:id="rId5"/>
              </a:rPr>
              <a:t>http://www.perfsonar.net/about/getting-help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/>
              <a:t>perfSONAR directory</a:t>
            </a:r>
          </a:p>
          <a:p>
            <a:pPr lvl="1"/>
            <a:r>
              <a:rPr lang="en-US" dirty="0">
                <a:hlinkClick r:id="rId6"/>
              </a:rPr>
              <a:t>http://stats.es.net/ServicesDirectory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FasterData</a:t>
            </a:r>
            <a:r>
              <a:rPr lang="en-US" dirty="0" smtClean="0"/>
              <a:t> Knowledgebase</a:t>
            </a:r>
          </a:p>
          <a:p>
            <a:pPr lvl="1"/>
            <a:r>
              <a:rPr lang="en-US" dirty="0" smtClean="0">
                <a:hlinkClick r:id="rId7"/>
              </a:rPr>
              <a:t>http://fasterdata.es.net/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Monitoring with </a:t>
            </a:r>
            <a:r>
              <a:rPr lang="en-US" dirty="0" err="1" smtClean="0"/>
              <a:t>perfSONAR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267" y="4284133"/>
            <a:ext cx="7086600" cy="144329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n-US" b="1" i="1" dirty="0" err="1"/>
              <a:t>ENhancing</a:t>
            </a:r>
            <a:r>
              <a:rPr lang="en-US" b="1" i="1" dirty="0"/>
              <a:t> </a:t>
            </a:r>
            <a:r>
              <a:rPr lang="en-US" b="1" i="1" dirty="0" err="1"/>
              <a:t>CyberInfrastructure</a:t>
            </a:r>
            <a:r>
              <a:rPr lang="en-US" b="1" i="1" dirty="0"/>
              <a:t> by Training and Engagement (ENCITE) </a:t>
            </a:r>
            <a:r>
              <a:rPr lang="en-US" b="1" i="1" dirty="0" smtClean="0"/>
              <a:t>Webinar</a:t>
            </a:r>
          </a:p>
          <a:p>
            <a:pPr algn="r"/>
            <a:endParaRPr lang="en-US" b="1" i="1" dirty="0" smtClean="0"/>
          </a:p>
          <a:p>
            <a:pPr algn="r"/>
            <a:r>
              <a:rPr lang="en-US" dirty="0"/>
              <a:t>Jason Zurawski – </a:t>
            </a:r>
            <a:r>
              <a:rPr lang="en-US" dirty="0">
                <a:hlinkClick r:id="rId2"/>
              </a:rPr>
              <a:t>zurawski@es.net</a:t>
            </a:r>
            <a:r>
              <a:rPr lang="en-US" dirty="0"/>
              <a:t> </a:t>
            </a:r>
            <a:endParaRPr lang="en-US" dirty="0" smtClean="0"/>
          </a:p>
          <a:p>
            <a:pPr algn="r"/>
            <a:r>
              <a:rPr lang="en-US" dirty="0" smtClean="0"/>
              <a:t>Science </a:t>
            </a:r>
            <a:r>
              <a:rPr lang="en-US" dirty="0"/>
              <a:t>Engagement Engineer, </a:t>
            </a:r>
            <a:r>
              <a:rPr lang="en-US" dirty="0" smtClean="0"/>
              <a:t>ESnet</a:t>
            </a:r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March 13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</a:p>
          <a:p>
            <a:pPr algn="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3801" y="5948464"/>
            <a:ext cx="704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document is a result of work by the </a:t>
            </a:r>
            <a:r>
              <a:rPr lang="en-US" sz="1000" dirty="0" err="1"/>
              <a:t>perfSONAR</a:t>
            </a:r>
            <a:r>
              <a:rPr lang="en-US" sz="1000" dirty="0"/>
              <a:t> Project (</a:t>
            </a:r>
            <a:r>
              <a:rPr lang="en-US" sz="1000" dirty="0" err="1"/>
              <a:t>perfSONAR</a:t>
            </a:r>
            <a:r>
              <a:rPr lang="en-US" sz="1000" dirty="0"/>
              <a:t> at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www.perfsonar.net</a:t>
            </a:r>
            <a:r>
              <a:rPr lang="en-US" sz="1000" dirty="0" smtClean="0"/>
              <a:t>)</a:t>
            </a:r>
            <a:r>
              <a:rPr lang="en-US" sz="1000" dirty="0"/>
              <a:t>. This document may be freely copied, modified, and otherwise re-used on the condition that any re-use acknowledge </a:t>
            </a:r>
            <a:r>
              <a:rPr lang="en-US" sz="1000" dirty="0" err="1"/>
              <a:t>perfSONAR</a:t>
            </a:r>
            <a:r>
              <a:rPr lang="en-US" sz="1000" dirty="0"/>
              <a:t> as the original source.</a:t>
            </a:r>
          </a:p>
        </p:txBody>
      </p:sp>
      <p:pic>
        <p:nvPicPr>
          <p:cNvPr id="5" name="Picture 4" descr="net_ne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67" y="211901"/>
            <a:ext cx="1351105" cy="198162"/>
          </a:xfrm>
          <a:prstGeom prst="rect">
            <a:avLst/>
          </a:prstGeom>
        </p:spPr>
      </p:pic>
      <p:pic>
        <p:nvPicPr>
          <p:cNvPr id="6" name="Picture 5" descr="kanr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34" y="135251"/>
            <a:ext cx="964253" cy="274812"/>
          </a:xfrm>
          <a:prstGeom prst="rect">
            <a:avLst/>
          </a:prstGeom>
        </p:spPr>
      </p:pic>
      <p:pic>
        <p:nvPicPr>
          <p:cNvPr id="7" name="Picture 6" descr="MOREnet_logo_we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62" y="134838"/>
            <a:ext cx="865505" cy="258360"/>
          </a:xfrm>
          <a:prstGeom prst="rect">
            <a:avLst/>
          </a:prstGeom>
        </p:spPr>
      </p:pic>
      <p:pic>
        <p:nvPicPr>
          <p:cNvPr id="8" name="Picture 7" descr="sdbor_tin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20" y="3319"/>
            <a:ext cx="620457" cy="406744"/>
          </a:xfrm>
          <a:prstGeom prst="rect">
            <a:avLst/>
          </a:prstGeom>
        </p:spPr>
      </p:pic>
      <p:pic>
        <p:nvPicPr>
          <p:cNvPr id="9" name="Picture 8" descr="nsf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4" y="71673"/>
            <a:ext cx="418976" cy="421398"/>
          </a:xfrm>
          <a:prstGeom prst="rect">
            <a:avLst/>
          </a:prstGeom>
        </p:spPr>
      </p:pic>
      <p:pic>
        <p:nvPicPr>
          <p:cNvPr id="10" name="Picture 9" descr="gp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8" y="135251"/>
            <a:ext cx="648016" cy="316473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29" y="109981"/>
            <a:ext cx="906722" cy="3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8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922"/>
            <a:ext cx="8229600" cy="923992"/>
          </a:xfrm>
        </p:spPr>
        <p:txBody>
          <a:bodyPr/>
          <a:lstStyle/>
          <a:p>
            <a:r>
              <a:rPr lang="en-US" dirty="0" smtClean="0"/>
              <a:t>The R&amp;E Community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72716"/>
            <a:ext cx="8229600" cy="5454537"/>
          </a:xfrm>
        </p:spPr>
        <p:txBody>
          <a:bodyPr>
            <a:noAutofit/>
          </a:bodyPr>
          <a:lstStyle/>
          <a:p>
            <a:r>
              <a:rPr lang="en-US" sz="1800" dirty="0"/>
              <a:t>The global Research &amp; Education network ecosystem is comprised of hundreds of international, national, regional and local-scale </a:t>
            </a:r>
            <a:r>
              <a:rPr lang="en-US" sz="1800" dirty="0" smtClean="0"/>
              <a:t>resources – each independently owned and operated.  </a:t>
            </a:r>
          </a:p>
          <a:p>
            <a:r>
              <a:rPr lang="en-US" sz="1800" dirty="0" smtClean="0"/>
              <a:t>This complex, heterogeneous set of networks </a:t>
            </a:r>
            <a:r>
              <a:rPr lang="en-US" sz="1800" b="1" i="1" u="sng" dirty="0" smtClean="0"/>
              <a:t>must</a:t>
            </a:r>
            <a:r>
              <a:rPr lang="en-US" sz="1800" dirty="0" smtClean="0"/>
              <a:t> operate seamlessly from “end to end” to support science and research collaborations that are distributed globally.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Data mobility is required; there is no liquid market for HPC resources (people use what they can get – DOE, XSEDE, NOAA, etc. etc.)</a:t>
            </a:r>
          </a:p>
          <a:p>
            <a:pPr lvl="1"/>
            <a:r>
              <a:rPr lang="en-US" sz="1800" dirty="0" smtClean="0"/>
              <a:t>To stay competitive, we must learn the use patterns, and support them</a:t>
            </a:r>
          </a:p>
          <a:p>
            <a:pPr lvl="1"/>
            <a:r>
              <a:rPr lang="en-US" sz="1800" dirty="0" smtClean="0"/>
              <a:t>This may mean making sure your network, and the networks of others, are functional</a:t>
            </a:r>
            <a:endParaRPr lang="en-US" sz="1400" dirty="0" smtClean="0"/>
          </a:p>
        </p:txBody>
      </p:sp>
      <p:pic>
        <p:nvPicPr>
          <p:cNvPr id="8" name="Picture 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73" y="1950376"/>
            <a:ext cx="5644127" cy="308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" y="2351454"/>
            <a:ext cx="2796540" cy="248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8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9821"/>
            <a:ext cx="8229600" cy="1143000"/>
          </a:xfrm>
        </p:spPr>
        <p:txBody>
          <a:bodyPr/>
          <a:lstStyle/>
          <a:p>
            <a:r>
              <a:rPr lang="en-US" dirty="0" smtClean="0"/>
              <a:t>Lets Talk Performance 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25704"/>
            <a:ext cx="6458574" cy="18879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200" dirty="0"/>
              <a:t>"In any large system, there is always something broken.</a:t>
            </a:r>
            <a:r>
              <a:rPr lang="en-US" sz="2200" dirty="0" smtClean="0"/>
              <a:t>”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i="1" dirty="0"/>
              <a:t>Jon </a:t>
            </a:r>
            <a:r>
              <a:rPr lang="en-US" sz="2200" b="1" i="1" dirty="0" err="1" smtClean="0"/>
              <a:t>Postel</a:t>
            </a:r>
            <a:endParaRPr lang="en-US" sz="2200" b="1" i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Modern networks are occasionally designed to be </a:t>
            </a:r>
            <a:r>
              <a:rPr lang="en-US" i="1" dirty="0" smtClean="0"/>
              <a:t>one-size-fits-most</a:t>
            </a:r>
          </a:p>
          <a:p>
            <a:pPr marL="228600" lvl="1">
              <a:spcBef>
                <a:spcPts val="880"/>
              </a:spcBef>
              <a:buClr>
                <a:schemeClr val="accent1"/>
              </a:buClr>
              <a:buSzTx/>
              <a:buFont typeface="Arial"/>
              <a:buChar char="•"/>
            </a:pPr>
            <a:r>
              <a:rPr lang="en-US" dirty="0"/>
              <a:t>e.g. if you have ever heard the phrase “converged network”, the design is to facilitate CIA (Confidentiality, Integrity, Availability)</a:t>
            </a:r>
          </a:p>
          <a:p>
            <a:endParaRPr lang="en-US" i="1" dirty="0" smtClean="0"/>
          </a:p>
        </p:txBody>
      </p:sp>
      <p:pic>
        <p:nvPicPr>
          <p:cNvPr id="8" name="Picture 7" descr="tumblr_mayz1uMDON1re4ne0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74" y="462529"/>
            <a:ext cx="2134663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457199" y="3013612"/>
            <a:ext cx="8593237" cy="3247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ts val="88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3018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962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E.g. protecting the HVAC system from hackers =  a good thing</a:t>
            </a:r>
          </a:p>
          <a:p>
            <a:r>
              <a:rPr lang="en-US" dirty="0" smtClean="0"/>
              <a:t>Its all TCP</a:t>
            </a:r>
          </a:p>
          <a:p>
            <a:pPr lvl="1"/>
            <a:r>
              <a:rPr lang="en-US" dirty="0" smtClean="0"/>
              <a:t>Bulk data movement is a common thread (move the data from the microscope, to the storage, to the processing, to the people – and they are all sitting in different facilities)</a:t>
            </a:r>
          </a:p>
          <a:p>
            <a:pPr lvl="1"/>
            <a:r>
              <a:rPr lang="en-US" dirty="0" smtClean="0"/>
              <a:t>This fails when TCP suffers due to path problems (</a:t>
            </a:r>
            <a:r>
              <a:rPr lang="en-US" b="1" i="1" u="sng" dirty="0" smtClean="0"/>
              <a:t>ANYWHERE</a:t>
            </a:r>
            <a:r>
              <a:rPr lang="en-US" dirty="0" smtClean="0"/>
              <a:t> in the path)</a:t>
            </a:r>
          </a:p>
          <a:p>
            <a:pPr lvl="1"/>
            <a:r>
              <a:rPr lang="en-US" dirty="0" smtClean="0"/>
              <a:t>its easier to work with TCP than to fix it (20+ years of trying…)</a:t>
            </a:r>
          </a:p>
          <a:p>
            <a:r>
              <a:rPr lang="en-US" dirty="0" smtClean="0"/>
              <a:t>TCP suffers the most from unpredictability; Packet loss/delays are the enemy</a:t>
            </a:r>
          </a:p>
          <a:p>
            <a:pPr lvl="1"/>
            <a:r>
              <a:rPr lang="en-US" dirty="0" smtClean="0"/>
              <a:t>Small buffers on the network gear and hosts</a:t>
            </a:r>
          </a:p>
          <a:p>
            <a:pPr lvl="1"/>
            <a:r>
              <a:rPr lang="en-US" dirty="0" smtClean="0"/>
              <a:t>Incorrect application choice</a:t>
            </a:r>
          </a:p>
          <a:p>
            <a:pPr lvl="1"/>
            <a:r>
              <a:rPr lang="en-US" dirty="0" smtClean="0"/>
              <a:t>Packet disruption caused by overzealous security</a:t>
            </a:r>
          </a:p>
          <a:p>
            <a:pPr lvl="1"/>
            <a:r>
              <a:rPr lang="en-US" dirty="0" smtClean="0"/>
              <a:t>Congestion from herds of mice</a:t>
            </a:r>
          </a:p>
          <a:p>
            <a:r>
              <a:rPr lang="en-US" dirty="0" smtClean="0"/>
              <a:t>It all starts with knowing your users, and knowing your network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4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Where Are The Problems?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9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9" name="Bitmap Image" r:id="rId4" imgW="9142857" imgH="5238095" progId="">
                      <p:embed/>
                    </p:oleObj>
                  </mc:Choice>
                  <mc:Fallback>
                    <p:oleObj name="Bitmap Image" r:id="rId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11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0" name="Bitmap Image" r:id="rId6" imgW="9142857" imgH="5238095" progId="">
                      <p:embed/>
                    </p:oleObj>
                  </mc:Choice>
                  <mc:Fallback>
                    <p:oleObj name="Bitmap Image" r:id="rId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1" name="Bitmap Image" r:id="rId7" imgW="9142857" imgH="5238095" progId="">
                      <p:embed/>
                    </p:oleObj>
                  </mc:Choice>
                  <mc:Fallback>
                    <p:oleObj name="Bitmap Image" r:id="rId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2" name="Bitmap Image" r:id="rId8" imgW="9142857" imgH="5238095" progId="">
                      <p:embed/>
                    </p:oleObj>
                  </mc:Choice>
                  <mc:Fallback>
                    <p:oleObj name="Bitmap Image" r:id="rId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0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3" name="Bitmap Image" r:id="rId9" imgW="9142857" imgH="5238095" progId="">
                      <p:embed/>
                    </p:oleObj>
                  </mc:Choice>
                  <mc:Fallback>
                    <p:oleObj name="Bitmap Image" r:id="rId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4" name="Bitmap Image" r:id="rId10" imgW="9142857" imgH="5238095" progId="">
                      <p:embed/>
                    </p:oleObj>
                  </mc:Choice>
                  <mc:Fallback>
                    <p:oleObj name="Bitmap Image" r:id="rId1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5" name="Bitmap Image" r:id="rId11" imgW="9142857" imgH="5238095" progId="">
                      <p:embed/>
                    </p:oleObj>
                  </mc:Choice>
                  <mc:Fallback>
                    <p:oleObj name="Bitmap Image" r:id="rId1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6" name="Bitmap Image" r:id="rId12" imgW="9142857" imgH="5238095" progId="">
                      <p:embed/>
                    </p:oleObj>
                  </mc:Choice>
                  <mc:Fallback>
                    <p:oleObj name="Bitmap Image" r:id="rId1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3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7" name="Bitmap Image" r:id="rId13" imgW="9142857" imgH="5238095" progId="">
                      <p:embed/>
                    </p:oleObj>
                  </mc:Choice>
                  <mc:Fallback>
                    <p:oleObj name="Bitmap Image" r:id="rId1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3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8" name="Bitmap Image" r:id="rId14" imgW="9142857" imgH="5238095" progId="">
                      <p:embed/>
                    </p:oleObj>
                  </mc:Choice>
                  <mc:Fallback>
                    <p:oleObj name="Bitmap Image" r:id="rId1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9" name="Bitmap Image" r:id="rId15" imgW="9142857" imgH="5238095" progId="">
                      <p:embed/>
                    </p:oleObj>
                  </mc:Choice>
                  <mc:Fallback>
                    <p:oleObj name="Bitmap Image" r:id="rId1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533400" y="21336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Source</a:t>
            </a:r>
          </a:p>
          <a:p>
            <a:pPr algn="ctr" eaLnBrk="1" hangingPunct="1"/>
            <a:r>
              <a:rPr lang="en-US" sz="1400">
                <a:latin typeface="+mn-lt"/>
              </a:rPr>
              <a:t>Campus</a:t>
            </a:r>
          </a:p>
        </p:txBody>
      </p:sp>
      <p:sp>
        <p:nvSpPr>
          <p:cNvPr id="39" name="Text Box 62"/>
          <p:cNvSpPr txBox="1">
            <a:spLocks noChangeArrowheads="1"/>
          </p:cNvSpPr>
          <p:nvPr/>
        </p:nvSpPr>
        <p:spPr bwMode="auto">
          <a:xfrm>
            <a:off x="4190732" y="2133600"/>
            <a:ext cx="983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>
              <a:latin typeface="+mn-lt"/>
            </a:endParaRPr>
          </a:p>
          <a:p>
            <a:pPr algn="ctr" eaLnBrk="1" hangingPunct="1"/>
            <a:r>
              <a:rPr lang="en-US" sz="1400">
                <a:latin typeface="+mn-lt"/>
              </a:rPr>
              <a:t>Backbone</a:t>
            </a: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42" name="Text Box 86"/>
          <p:cNvSpPr txBox="1">
            <a:spLocks noChangeArrowheads="1"/>
          </p:cNvSpPr>
          <p:nvPr/>
        </p:nvSpPr>
        <p:spPr bwMode="auto">
          <a:xfrm>
            <a:off x="1866849" y="3028950"/>
            <a:ext cx="138216" cy="23391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S</a:t>
            </a:r>
          </a:p>
        </p:txBody>
      </p: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2440960" y="4876800"/>
            <a:ext cx="693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NREN</a:t>
            </a:r>
          </a:p>
          <a:p>
            <a:pPr algn="ctr" eaLnBrk="1" hangingPunct="1"/>
            <a:endParaRPr lang="en-US" sz="1400">
              <a:latin typeface="+mn-lt"/>
            </a:endParaRPr>
          </a:p>
        </p:txBody>
      </p: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2022475" y="1524000"/>
            <a:ext cx="2228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+mn-lt"/>
              </a:rPr>
              <a:t>Congested or faulty links between domains</a:t>
            </a:r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>
            <a:off x="3136900" y="2047220"/>
            <a:ext cx="430213" cy="1508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72"/>
          <p:cNvSpPr txBox="1">
            <a:spLocks noChangeArrowheads="1"/>
          </p:cNvSpPr>
          <p:nvPr/>
        </p:nvSpPr>
        <p:spPr bwMode="auto">
          <a:xfrm>
            <a:off x="137160" y="5076825"/>
            <a:ext cx="199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+mn-lt"/>
              </a:rPr>
              <a:t>Congested intra- campus links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27075" y="4021138"/>
            <a:ext cx="207963" cy="1055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8550760" y="2951041"/>
            <a:ext cx="148122" cy="23391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+mn-lt"/>
              </a:rPr>
              <a:t>D</a:t>
            </a:r>
          </a:p>
        </p:txBody>
      </p:sp>
      <p:sp>
        <p:nvSpPr>
          <p:cNvPr id="50" name="Text Box 61"/>
          <p:cNvSpPr txBox="1">
            <a:spLocks noChangeArrowheads="1"/>
          </p:cNvSpPr>
          <p:nvPr/>
        </p:nvSpPr>
        <p:spPr bwMode="auto">
          <a:xfrm>
            <a:off x="7631113" y="2395210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+mn-lt"/>
              </a:rPr>
              <a:t>Destination</a:t>
            </a:r>
          </a:p>
          <a:p>
            <a:pPr algn="ctr" eaLnBrk="1" hangingPunct="1"/>
            <a:r>
              <a:rPr lang="en-US" sz="1400" dirty="0">
                <a:latin typeface="+mn-lt"/>
              </a:rPr>
              <a:t>Campus</a:t>
            </a:r>
          </a:p>
        </p:txBody>
      </p:sp>
      <p:sp>
        <p:nvSpPr>
          <p:cNvPr id="51" name="TextBox 90"/>
          <p:cNvSpPr txBox="1">
            <a:spLocks noChangeArrowheads="1"/>
          </p:cNvSpPr>
          <p:nvPr/>
        </p:nvSpPr>
        <p:spPr bwMode="auto">
          <a:xfrm>
            <a:off x="5410200" y="163578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+mn-lt"/>
              </a:rPr>
              <a:t>Latency dependant problems inside domains with small RTT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807200" y="2235200"/>
            <a:ext cx="866776" cy="949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54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55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57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0" name="Bitmap Image" r:id="rId16" imgW="9142857" imgH="5238095" progId="">
                      <p:embed/>
                    </p:oleObj>
                  </mc:Choice>
                  <mc:Fallback>
                    <p:oleObj name="Bitmap Image" r:id="rId1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59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1" name="Bitmap Image" r:id="rId17" imgW="9142857" imgH="5238095" progId="">
                      <p:embed/>
                    </p:oleObj>
                  </mc:Choice>
                  <mc:Fallback>
                    <p:oleObj name="Bitmap Image" r:id="rId1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2" name="Bitmap Image" r:id="rId18" imgW="9142857" imgH="5238095" progId="">
                      <p:embed/>
                    </p:oleObj>
                  </mc:Choice>
                  <mc:Fallback>
                    <p:oleObj name="Bitmap Image" r:id="rId1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3" name="Bitmap Image" r:id="rId19" imgW="9142857" imgH="5238095" progId="">
                      <p:embed/>
                    </p:oleObj>
                  </mc:Choice>
                  <mc:Fallback>
                    <p:oleObj name="Bitmap Image" r:id="rId1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5562811" y="4953000"/>
            <a:ext cx="8933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Regional</a:t>
            </a:r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66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grpSp>
        <p:nvGrpSpPr>
          <p:cNvPr id="67" name="Group 38"/>
          <p:cNvGrpSpPr>
            <a:grpSpLocks/>
          </p:cNvGrpSpPr>
          <p:nvPr/>
        </p:nvGrpSpPr>
        <p:grpSpPr bwMode="auto">
          <a:xfrm>
            <a:off x="7129463" y="3184951"/>
            <a:ext cx="1800225" cy="808037"/>
            <a:chOff x="210" y="2451"/>
            <a:chExt cx="1134" cy="918"/>
          </a:xfrm>
        </p:grpSpPr>
        <p:sp>
          <p:nvSpPr>
            <p:cNvPr id="6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6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7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4" name="Bitmap Image" r:id="rId20" imgW="9142857" imgH="5238095" progId="">
                      <p:embed/>
                    </p:oleObj>
                  </mc:Choice>
                  <mc:Fallback>
                    <p:oleObj name="Bitmap Image" r:id="rId2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7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5" name="Bitmap Image" r:id="rId21" imgW="9142857" imgH="5238095" progId="">
                      <p:embed/>
                    </p:oleObj>
                  </mc:Choice>
                  <mc:Fallback>
                    <p:oleObj name="Bitmap Image" r:id="rId2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6" name="Bitmap Image" r:id="rId22" imgW="9142857" imgH="5238095" progId="">
                      <p:embed/>
                    </p:oleObj>
                  </mc:Choice>
                  <mc:Fallback>
                    <p:oleObj name="Bitmap Image" r:id="rId2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7</a:t>
            </a:fld>
            <a:endParaRPr lang="en-US" dirty="0"/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8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304800" y="1066800"/>
            <a:ext cx="8991600" cy="4876800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75" name="Oval 74"/>
          <p:cNvSpPr/>
          <p:nvPr/>
        </p:nvSpPr>
        <p:spPr>
          <a:xfrm>
            <a:off x="4572000" y="1143000"/>
            <a:ext cx="4724400" cy="4800600"/>
          </a:xfrm>
          <a:prstGeom prst="ellipse">
            <a:avLst/>
          </a:prstGeom>
          <a:solidFill>
            <a:srgbClr val="CC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grpSp>
        <p:nvGrpSpPr>
          <p:cNvPr id="22531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99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600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601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9" name="Bitmap Image" r:id="rId3" imgW="9142857" imgH="5238095" progId="">
                      <p:embed/>
                    </p:oleObj>
                  </mc:Choice>
                  <mc:Fallback>
                    <p:oleObj name="Bitmap Image" r:id="rId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602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603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0" name="Bitmap Image" r:id="rId5" imgW="9142857" imgH="5238095" progId="">
                      <p:embed/>
                    </p:oleObj>
                  </mc:Choice>
                  <mc:Fallback>
                    <p:oleObj name="Bitmap Image" r:id="rId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04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1" name="Bitmap Image" r:id="rId6" imgW="9142857" imgH="5238095" progId="">
                      <p:embed/>
                    </p:oleObj>
                  </mc:Choice>
                  <mc:Fallback>
                    <p:oleObj name="Bitmap Image" r:id="rId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05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2" name="Bitmap Image" r:id="rId7" imgW="9142857" imgH="5238095" progId="">
                      <p:embed/>
                    </p:oleObj>
                  </mc:Choice>
                  <mc:Fallback>
                    <p:oleObj name="Bitmap Image" r:id="rId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606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607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2532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27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89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590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91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3" name="Bitmap Image" r:id="rId8" imgW="9142857" imgH="5238095" progId="">
                      <p:embed/>
                    </p:oleObj>
                  </mc:Choice>
                  <mc:Fallback>
                    <p:oleObj name="Bitmap Image" r:id="rId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92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93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4" name="Bitmap Image" r:id="rId9" imgW="9142857" imgH="5238095" progId="">
                      <p:embed/>
                    </p:oleObj>
                  </mc:Choice>
                  <mc:Fallback>
                    <p:oleObj name="Bitmap Image" r:id="rId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4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5" name="Bitmap Image" r:id="rId10" imgW="9142857" imgH="5238095" progId="">
                      <p:embed/>
                    </p:oleObj>
                  </mc:Choice>
                  <mc:Fallback>
                    <p:oleObj name="Bitmap Image" r:id="rId1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5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6" name="Bitmap Image" r:id="rId11" imgW="9142857" imgH="5238095" progId="">
                      <p:embed/>
                    </p:oleObj>
                  </mc:Choice>
                  <mc:Fallback>
                    <p:oleObj name="Bitmap Image" r:id="rId1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96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97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2533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3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7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2258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7" name="Bitmap Image" r:id="rId12" imgW="9142857" imgH="5238095" progId="">
                      <p:embed/>
                    </p:oleObj>
                  </mc:Choice>
                  <mc:Fallback>
                    <p:oleObj name="Bitmap Image" r:id="rId1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8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8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8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8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8" name="Bitmap Image" r:id="rId13" imgW="9142857" imgH="5238095" progId="">
                      <p:embed/>
                    </p:oleObj>
                  </mc:Choice>
                  <mc:Fallback>
                    <p:oleObj name="Bitmap Image" r:id="rId1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85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9" name="Bitmap Image" r:id="rId14" imgW="9142857" imgH="5238095" progId="">
                      <p:embed/>
                    </p:oleObj>
                  </mc:Choice>
                  <mc:Fallback>
                    <p:oleObj name="Bitmap Image" r:id="rId1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8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8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2534" name="Group 49"/>
          <p:cNvGrpSpPr>
            <a:grpSpLocks/>
          </p:cNvGrpSpPr>
          <p:nvPr/>
        </p:nvGrpSpPr>
        <p:grpSpPr bwMode="auto">
          <a:xfrm>
            <a:off x="6877050" y="2979738"/>
            <a:ext cx="1800225" cy="808037"/>
            <a:chOff x="210" y="2451"/>
            <a:chExt cx="1134" cy="918"/>
          </a:xfrm>
        </p:grpSpPr>
        <p:sp>
          <p:nvSpPr>
            <p:cNvPr id="49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69" name="Group 51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22570" name="Object 17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0" name="Bitmap Image" r:id="rId15" imgW="9142857" imgH="5238095" progId="">
                      <p:embed/>
                    </p:oleObj>
                  </mc:Choice>
                  <mc:Fallback>
                    <p:oleObj name="Bitmap Image" r:id="rId1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71" name="Line 53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72" name="Line 54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73" name="Line 55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74" name="Object 18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1" name="Bitmap Image" r:id="rId16" imgW="9142857" imgH="5238095" progId="">
                      <p:embed/>
                    </p:oleObj>
                  </mc:Choice>
                  <mc:Fallback>
                    <p:oleObj name="Bitmap Image" r:id="rId1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75" name="Object 19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2" name="Bitmap Image" r:id="rId17" imgW="9142857" imgH="5238095" progId="">
                      <p:embed/>
                    </p:oleObj>
                  </mc:Choice>
                  <mc:Fallback>
                    <p:oleObj name="Bitmap Image" r:id="rId1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alphaModFix amt="35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34901"/>
                            </a:srgbClr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76" name="Line 58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7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22535" name="Text Box 61"/>
          <p:cNvSpPr txBox="1">
            <a:spLocks noChangeArrowheads="1"/>
          </p:cNvSpPr>
          <p:nvPr/>
        </p:nvSpPr>
        <p:spPr bwMode="auto">
          <a:xfrm>
            <a:off x="685800" y="244792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Source</a:t>
            </a:r>
          </a:p>
          <a:p>
            <a:pPr algn="ctr" eaLnBrk="1" hangingPunct="1"/>
            <a:r>
              <a:rPr lang="en-US" sz="1400" b="1">
                <a:latin typeface="+mn-lt"/>
              </a:rPr>
              <a:t>Campus</a:t>
            </a:r>
          </a:p>
        </p:txBody>
      </p:sp>
      <p:sp>
        <p:nvSpPr>
          <p:cNvPr id="22536" name="Text Box 62"/>
          <p:cNvSpPr txBox="1">
            <a:spLocks noChangeArrowheads="1"/>
          </p:cNvSpPr>
          <p:nvPr/>
        </p:nvSpPr>
        <p:spPr bwMode="auto">
          <a:xfrm>
            <a:off x="4160838" y="2371725"/>
            <a:ext cx="104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R&amp;E</a:t>
            </a:r>
          </a:p>
          <a:p>
            <a:pPr algn="ctr" eaLnBrk="1" hangingPunct="1"/>
            <a:r>
              <a:rPr lang="en-US" sz="1400" b="1">
                <a:latin typeface="+mn-lt"/>
              </a:rPr>
              <a:t>Backbone</a:t>
            </a:r>
          </a:p>
        </p:txBody>
      </p:sp>
      <p:sp>
        <p:nvSpPr>
          <p:cNvPr id="22537" name="Text Box 63"/>
          <p:cNvSpPr txBox="1">
            <a:spLocks noChangeArrowheads="1"/>
          </p:cNvSpPr>
          <p:nvPr/>
        </p:nvSpPr>
        <p:spPr bwMode="auto">
          <a:xfrm>
            <a:off x="5538788" y="4953000"/>
            <a:ext cx="941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Regional</a:t>
            </a:r>
          </a:p>
        </p:txBody>
      </p:sp>
      <p:sp>
        <p:nvSpPr>
          <p:cNvPr id="22538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39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40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41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42" name="Text Box 84"/>
          <p:cNvSpPr txBox="1">
            <a:spLocks noChangeArrowheads="1"/>
          </p:cNvSpPr>
          <p:nvPr/>
        </p:nvSpPr>
        <p:spPr bwMode="auto">
          <a:xfrm>
            <a:off x="8401050" y="3024188"/>
            <a:ext cx="147638" cy="23177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D</a:t>
            </a:r>
          </a:p>
        </p:txBody>
      </p:sp>
      <p:sp>
        <p:nvSpPr>
          <p:cNvPr id="22543" name="Text Box 86"/>
          <p:cNvSpPr txBox="1">
            <a:spLocks noChangeArrowheads="1"/>
          </p:cNvSpPr>
          <p:nvPr/>
        </p:nvSpPr>
        <p:spPr bwMode="auto">
          <a:xfrm>
            <a:off x="1866900" y="3028950"/>
            <a:ext cx="138113" cy="233363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S</a:t>
            </a:r>
          </a:p>
        </p:txBody>
      </p:sp>
      <p:sp>
        <p:nvSpPr>
          <p:cNvPr id="22544" name="Text Box 61"/>
          <p:cNvSpPr txBox="1">
            <a:spLocks noChangeArrowheads="1"/>
          </p:cNvSpPr>
          <p:nvPr/>
        </p:nvSpPr>
        <p:spPr bwMode="auto">
          <a:xfrm>
            <a:off x="7626350" y="2354263"/>
            <a:ext cx="116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Destination</a:t>
            </a:r>
          </a:p>
          <a:p>
            <a:pPr algn="ctr" eaLnBrk="1" hangingPunct="1"/>
            <a:r>
              <a:rPr lang="en-US" sz="1400" b="1">
                <a:latin typeface="+mn-lt"/>
              </a:rPr>
              <a:t>Campus</a:t>
            </a:r>
          </a:p>
        </p:txBody>
      </p:sp>
      <p:sp>
        <p:nvSpPr>
          <p:cNvPr id="22545" name="Text Box 63"/>
          <p:cNvSpPr txBox="1">
            <a:spLocks noChangeArrowheads="1"/>
          </p:cNvSpPr>
          <p:nvPr/>
        </p:nvSpPr>
        <p:spPr bwMode="auto">
          <a:xfrm>
            <a:off x="2316163" y="4876800"/>
            <a:ext cx="94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Regional</a:t>
            </a:r>
          </a:p>
        </p:txBody>
      </p:sp>
      <p:sp>
        <p:nvSpPr>
          <p:cNvPr id="22546" name="TextBox 90"/>
          <p:cNvSpPr txBox="1">
            <a:spLocks noChangeArrowheads="1"/>
          </p:cNvSpPr>
          <p:nvPr/>
        </p:nvSpPr>
        <p:spPr bwMode="auto">
          <a:xfrm>
            <a:off x="5441950" y="16002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+mn-lt"/>
              </a:rPr>
              <a:t>Performance is good when RTT is &lt;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~10 </a:t>
            </a:r>
            <a:r>
              <a:rPr lang="en-US" sz="1400" b="1" dirty="0" err="1">
                <a:solidFill>
                  <a:srgbClr val="000000"/>
                </a:solidFill>
                <a:latin typeface="+mn-lt"/>
              </a:rPr>
              <a:t>ms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2547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59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560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61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3" name="Bitmap Image" r:id="rId18" imgW="9142857" imgH="5238095" progId="">
                      <p:embed/>
                    </p:oleObj>
                  </mc:Choice>
                  <mc:Fallback>
                    <p:oleObj name="Bitmap Image" r:id="rId1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62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63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4" name="Bitmap Image" r:id="rId19" imgW="9142857" imgH="5238095" progId="">
                      <p:embed/>
                    </p:oleObj>
                  </mc:Choice>
                  <mc:Fallback>
                    <p:oleObj name="Bitmap Image" r:id="rId1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64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5" name="Bitmap Image" r:id="rId20" imgW="9142857" imgH="5238095" progId="">
                      <p:embed/>
                    </p:oleObj>
                  </mc:Choice>
                  <mc:Fallback>
                    <p:oleObj name="Bitmap Image" r:id="rId2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65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6" name="Bitmap Image" r:id="rId21" imgW="9131300" imgH="5232400" progId="">
                      <p:embed/>
                    </p:oleObj>
                  </mc:Choice>
                  <mc:Fallback>
                    <p:oleObj name="Bitmap Image" r:id="rId21" imgW="9131300" imgH="52324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66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67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22548" name="TextBox 76"/>
          <p:cNvSpPr txBox="1">
            <a:spLocks noChangeArrowheads="1"/>
          </p:cNvSpPr>
          <p:nvPr/>
        </p:nvSpPr>
        <p:spPr bwMode="auto">
          <a:xfrm>
            <a:off x="2209800" y="16002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+mn-lt"/>
              </a:rPr>
              <a:t>Performance is poor when RTT exceeds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~10 </a:t>
            </a:r>
            <a:r>
              <a:rPr lang="en-US" sz="1400" b="1" dirty="0" err="1">
                <a:solidFill>
                  <a:srgbClr val="000000"/>
                </a:solidFill>
                <a:latin typeface="+mn-lt"/>
              </a:rPr>
              <a:t>ms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929" name="TextBox 77"/>
          <p:cNvSpPr txBox="1">
            <a:spLocks noChangeArrowheads="1"/>
          </p:cNvSpPr>
          <p:nvPr/>
        </p:nvSpPr>
        <p:spPr bwMode="auto">
          <a:xfrm>
            <a:off x="7315200" y="4611688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50800" dist="889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Switch with small buffers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rot="16200000" flipV="1">
            <a:off x="7772400" y="4114800"/>
            <a:ext cx="914400" cy="152400"/>
          </a:xfrm>
          <a:prstGeom prst="straightConnector1">
            <a:avLst/>
          </a:prstGeom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5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463756"/>
              </p:ext>
            </p:extLst>
          </p:nvPr>
        </p:nvGraphicFramePr>
        <p:xfrm>
          <a:off x="4619625" y="3433763"/>
          <a:ext cx="417513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" name="Bitmap Image" r:id="rId23" imgW="9131300" imgH="5232400" progId="">
                  <p:embed/>
                </p:oleObj>
              </mc:Choice>
              <mc:Fallback>
                <p:oleObj name="Bitmap Image" r:id="rId23" imgW="9131300" imgH="523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3433763"/>
                        <a:ext cx="417513" cy="18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Local Testing Will Not Find Everything</a:t>
            </a:r>
            <a:endParaRPr lang="en-US" dirty="0"/>
          </a:p>
        </p:txBody>
      </p:sp>
      <p:sp>
        <p:nvSpPr>
          <p:cNvPr id="7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8</a:t>
            </a:fld>
            <a:endParaRPr lang="en-US" dirty="0"/>
          </a:p>
        </p:txBody>
      </p:sp>
      <p:sp>
        <p:nvSpPr>
          <p:cNvPr id="8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3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4763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Narrow" charset="0"/>
              </a:rPr>
              <a:t>A small amount of packet loss makes a huge difference in TCP performance</a:t>
            </a:r>
            <a:endParaRPr lang="en-US" sz="3600" dirty="0">
              <a:latin typeface="Arial Narrow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4779" r="999" b="272"/>
          <a:stretch>
            <a:fillRect/>
          </a:stretch>
        </p:blipFill>
        <p:spPr bwMode="auto">
          <a:xfrm>
            <a:off x="284163" y="1362075"/>
            <a:ext cx="876776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171700" y="3455988"/>
            <a:ext cx="838200" cy="466725"/>
          </a:xfrm>
          <a:prstGeom prst="wedgeRoundRectCallout">
            <a:avLst>
              <a:gd name="adj1" fmla="val -143822"/>
              <a:gd name="adj2" fmla="val -4011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Metro Area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430463" y="2506663"/>
            <a:ext cx="836612" cy="633412"/>
          </a:xfrm>
          <a:prstGeom prst="wedgeRoundRectCallout">
            <a:avLst>
              <a:gd name="adj1" fmla="val -227975"/>
              <a:gd name="adj2" fmla="val -8535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Local</a:t>
            </a:r>
          </a:p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(LAN)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392488" y="3467100"/>
            <a:ext cx="836612" cy="465138"/>
          </a:xfrm>
          <a:prstGeom prst="wedgeRoundRectCallout">
            <a:avLst>
              <a:gd name="adj1" fmla="val -204254"/>
              <a:gd name="adj2" fmla="val 22155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Regional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043488" y="3790950"/>
            <a:ext cx="928687" cy="465138"/>
          </a:xfrm>
          <a:prstGeom prst="wedgeRoundRectCallout">
            <a:avLst>
              <a:gd name="adj1" fmla="val 162253"/>
              <a:gd name="adj2" fmla="val 205386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Continental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18313" y="3117850"/>
            <a:ext cx="1281112" cy="465138"/>
          </a:xfrm>
          <a:prstGeom prst="wedgeRoundRectCallout">
            <a:avLst>
              <a:gd name="adj1" fmla="val 105870"/>
              <a:gd name="adj2" fmla="val 34883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International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872163"/>
            <a:ext cx="835025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83188" y="6196013"/>
            <a:ext cx="1281112" cy="0"/>
          </a:xfrm>
          <a:prstGeom prst="line">
            <a:avLst/>
          </a:prstGeom>
          <a:ln w="76200">
            <a:solidFill>
              <a:srgbClr val="9FC24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57488" y="6189663"/>
            <a:ext cx="1281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7" name="TextBox 23"/>
          <p:cNvSpPr txBox="1">
            <a:spLocks noChangeArrowheads="1"/>
          </p:cNvSpPr>
          <p:nvPr/>
        </p:nvSpPr>
        <p:spPr bwMode="auto">
          <a:xfrm>
            <a:off x="361950" y="5881688"/>
            <a:ext cx="1778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Measured (TCP Reno)</a:t>
            </a:r>
          </a:p>
        </p:txBody>
      </p:sp>
      <p:sp>
        <p:nvSpPr>
          <p:cNvPr id="23568" name="TextBox 24"/>
          <p:cNvSpPr txBox="1">
            <a:spLocks noChangeArrowheads="1"/>
          </p:cNvSpPr>
          <p:nvPr/>
        </p:nvSpPr>
        <p:spPr bwMode="auto">
          <a:xfrm>
            <a:off x="2660650" y="5880100"/>
            <a:ext cx="156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Measured (HTCP)</a:t>
            </a:r>
          </a:p>
        </p:txBody>
      </p:sp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5081588" y="5880100"/>
            <a:ext cx="198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/>
              <a:t>Theoretical (TCP Reno)</a:t>
            </a:r>
          </a:p>
        </p:txBody>
      </p:sp>
      <p:sp>
        <p:nvSpPr>
          <p:cNvPr id="23570" name="TextBox 26"/>
          <p:cNvSpPr txBox="1">
            <a:spLocks noChangeArrowheads="1"/>
          </p:cNvSpPr>
          <p:nvPr/>
        </p:nvSpPr>
        <p:spPr bwMode="auto">
          <a:xfrm>
            <a:off x="7426325" y="5878513"/>
            <a:ext cx="17319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Measured (no loss)</a:t>
            </a:r>
          </a:p>
        </p:txBody>
      </p:sp>
      <p:sp>
        <p:nvSpPr>
          <p:cNvPr id="23571" name="TextBox 13"/>
          <p:cNvSpPr txBox="1">
            <a:spLocks noChangeArrowheads="1"/>
          </p:cNvSpPr>
          <p:nvPr/>
        </p:nvSpPr>
        <p:spPr bwMode="auto">
          <a:xfrm>
            <a:off x="3448050" y="2514600"/>
            <a:ext cx="338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5"/>
                </a:solidFill>
              </a:rPr>
              <a:t>With loss, high performance  beyond metro distances is essentially impossible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9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3605</Words>
  <Application>Microsoft Macintosh PowerPoint</Application>
  <PresentationFormat>On-screen Show (4:3)</PresentationFormat>
  <Paragraphs>580</Paragraphs>
  <Slides>48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Bitmap Image</vt:lpstr>
      <vt:lpstr>Network Monitoring with perfSONAR</vt:lpstr>
      <vt:lpstr>Agenda</vt:lpstr>
      <vt:lpstr>Problem Statement</vt:lpstr>
      <vt:lpstr>Problem Statement</vt:lpstr>
      <vt:lpstr>The R&amp;E Community</vt:lpstr>
      <vt:lpstr>Lets Talk Performance …</vt:lpstr>
      <vt:lpstr>Where Are The Problems?</vt:lpstr>
      <vt:lpstr>Local Testing Will Not Find Everything</vt:lpstr>
      <vt:lpstr>A small amount of packet loss makes a huge difference in TCP performance</vt:lpstr>
      <vt:lpstr>Agenda</vt:lpstr>
      <vt:lpstr>Soft Network Failures</vt:lpstr>
      <vt:lpstr>Problem Statement:  Hard vs. Soft Failures</vt:lpstr>
      <vt:lpstr>Causes of Packet Loss</vt:lpstr>
      <vt:lpstr>Under-buffered Switches are probably our biggest problem today</vt:lpstr>
      <vt:lpstr>Abstraction Helps &amp; Hurts</vt:lpstr>
      <vt:lpstr>Agenda</vt:lpstr>
      <vt:lpstr>Network Monitoring</vt:lpstr>
      <vt:lpstr>perfSONAR</vt:lpstr>
      <vt:lpstr>What is perfSONAR?</vt:lpstr>
      <vt:lpstr>perfSONAR History</vt:lpstr>
      <vt:lpstr>Simulating Performance</vt:lpstr>
      <vt:lpstr>What IPERF Tells Us</vt:lpstr>
      <vt:lpstr>What OWAMP Tells Us</vt:lpstr>
      <vt:lpstr>perfSONAR Toolkit</vt:lpstr>
      <vt:lpstr>Deployment By The Numbers</vt:lpstr>
      <vt:lpstr>http://stats.es.net/ServicesDirectory/ </vt:lpstr>
      <vt:lpstr>Agenda</vt:lpstr>
      <vt:lpstr>Importance of Regular Testing</vt:lpstr>
      <vt:lpstr>PowerPoint Presentation</vt:lpstr>
      <vt:lpstr>PowerPoint Presentation</vt:lpstr>
      <vt:lpstr>PowerPoint Presentation</vt:lpstr>
      <vt:lpstr>perfSONAR Dashboard: Raising Expectations and improving network visibility </vt:lpstr>
      <vt:lpstr>Develop a Test Plan</vt:lpstr>
      <vt:lpstr>perfSONAR Deployment Locations</vt:lpstr>
      <vt:lpstr>Sample Site Deployment</vt:lpstr>
      <vt:lpstr>Agenda</vt:lpstr>
      <vt:lpstr>Success Stories - Host Tuning</vt:lpstr>
      <vt:lpstr>Success Stories - Upstream Packet Loss</vt:lpstr>
      <vt:lpstr>Success Stories - Upstream Packet Loss</vt:lpstr>
      <vt:lpstr>PowerPoint Presentation</vt:lpstr>
      <vt:lpstr>PowerPoint Presentation</vt:lpstr>
      <vt:lpstr>Agenda</vt:lpstr>
      <vt:lpstr>Benefits: Finding the needle in the haystack </vt:lpstr>
      <vt:lpstr>Benefit: Active and Growing Community</vt:lpstr>
      <vt:lpstr>perfSONAR Community</vt:lpstr>
      <vt:lpstr>New explorations </vt:lpstr>
      <vt:lpstr>Resources</vt:lpstr>
      <vt:lpstr>Network Monitoring with perfSONAR</vt:lpstr>
    </vt:vector>
  </TitlesOfParts>
  <Company>ESnet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Zurawski</dc:creator>
  <cp:lastModifiedBy>Jason Zurawski</cp:lastModifiedBy>
  <cp:revision>42</cp:revision>
  <dcterms:created xsi:type="dcterms:W3CDTF">2014-10-22T19:46:15Z</dcterms:created>
  <dcterms:modified xsi:type="dcterms:W3CDTF">2015-03-13T00:48:22Z</dcterms:modified>
</cp:coreProperties>
</file>